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xml" ContentType="application/vnd.openxmlformats-officedocument.themeOverride+xml"/>
  <Override PartName="/ppt/notesSlides/notesSlide19.xml" ContentType="application/vnd.openxmlformats-officedocument.presentationml.notesSlide+xml"/>
  <Override PartName="/ppt/theme/themeOverride2.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3.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2"/>
  </p:notesMasterIdLst>
  <p:sldIdLst>
    <p:sldId id="256" r:id="rId2"/>
    <p:sldId id="260" r:id="rId3"/>
    <p:sldId id="257" r:id="rId4"/>
    <p:sldId id="261" r:id="rId5"/>
    <p:sldId id="263" r:id="rId6"/>
    <p:sldId id="264" r:id="rId7"/>
    <p:sldId id="265" r:id="rId8"/>
    <p:sldId id="266" r:id="rId9"/>
    <p:sldId id="267" r:id="rId10"/>
    <p:sldId id="269" r:id="rId11"/>
    <p:sldId id="288" r:id="rId12"/>
    <p:sldId id="270" r:id="rId13"/>
    <p:sldId id="289" r:id="rId14"/>
    <p:sldId id="286" r:id="rId15"/>
    <p:sldId id="271" r:id="rId16"/>
    <p:sldId id="272" r:id="rId17"/>
    <p:sldId id="273" r:id="rId18"/>
    <p:sldId id="274" r:id="rId19"/>
    <p:sldId id="275" r:id="rId20"/>
    <p:sldId id="276" r:id="rId21"/>
    <p:sldId id="277" r:id="rId22"/>
    <p:sldId id="278" r:id="rId23"/>
    <p:sldId id="279" r:id="rId24"/>
    <p:sldId id="287" r:id="rId25"/>
    <p:sldId id="281" r:id="rId26"/>
    <p:sldId id="283" r:id="rId27"/>
    <p:sldId id="280" r:id="rId28"/>
    <p:sldId id="282" r:id="rId29"/>
    <p:sldId id="284" r:id="rId30"/>
    <p:sldId id="285" r:id="rId31"/>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84F3"/>
    <a:srgbClr val="E6E6E6"/>
    <a:srgbClr val="1E1E1E"/>
    <a:srgbClr val="1B1B1B"/>
    <a:srgbClr val="191919"/>
    <a:srgbClr val="1C1C1C"/>
    <a:srgbClr val="111111"/>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39" autoAdjust="0"/>
    <p:restoredTop sz="93370" autoAdjust="0"/>
  </p:normalViewPr>
  <p:slideViewPr>
    <p:cSldViewPr>
      <p:cViewPr>
        <p:scale>
          <a:sx n="66" d="100"/>
          <a:sy n="66" d="100"/>
        </p:scale>
        <p:origin x="-894" y="-336"/>
      </p:cViewPr>
      <p:guideLst>
        <p:guide orient="horz" pos="180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51AE4F-C982-461F-9B31-D6825744E6C7}" type="datetimeFigureOut">
              <a:rPr lang="zh-CN" altLang="en-US" smtClean="0"/>
              <a:t>2015/9/13</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E29ED5-1056-497F-8180-C04A7F110F0B}" type="slidenum">
              <a:rPr lang="zh-CN" altLang="en-US" smtClean="0"/>
              <a:t>‹#›</a:t>
            </a:fld>
            <a:endParaRPr lang="zh-CN" altLang="en-US"/>
          </a:p>
        </p:txBody>
      </p:sp>
    </p:spTree>
    <p:extLst>
      <p:ext uri="{BB962C8B-B14F-4D97-AF65-F5344CB8AC3E}">
        <p14:creationId xmlns:p14="http://schemas.microsoft.com/office/powerpoint/2010/main" val="1428159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1</a:t>
            </a:fld>
            <a:endParaRPr lang="zh-CN" altLang="en-US"/>
          </a:p>
        </p:txBody>
      </p:sp>
    </p:spTree>
    <p:extLst>
      <p:ext uri="{BB962C8B-B14F-4D97-AF65-F5344CB8AC3E}">
        <p14:creationId xmlns:p14="http://schemas.microsoft.com/office/powerpoint/2010/main" val="4214791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10</a:t>
            </a:fld>
            <a:endParaRPr lang="zh-CN" altLang="en-US"/>
          </a:p>
        </p:txBody>
      </p:sp>
    </p:spTree>
    <p:extLst>
      <p:ext uri="{BB962C8B-B14F-4D97-AF65-F5344CB8AC3E}">
        <p14:creationId xmlns:p14="http://schemas.microsoft.com/office/powerpoint/2010/main" val="3204942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11</a:t>
            </a:fld>
            <a:endParaRPr lang="zh-CN" altLang="en-US"/>
          </a:p>
        </p:txBody>
      </p:sp>
    </p:spTree>
    <p:extLst>
      <p:ext uri="{BB962C8B-B14F-4D97-AF65-F5344CB8AC3E}">
        <p14:creationId xmlns:p14="http://schemas.microsoft.com/office/powerpoint/2010/main" val="1690687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12</a:t>
            </a:fld>
            <a:endParaRPr lang="zh-CN" altLang="en-US"/>
          </a:p>
        </p:txBody>
      </p:sp>
    </p:spTree>
    <p:extLst>
      <p:ext uri="{BB962C8B-B14F-4D97-AF65-F5344CB8AC3E}">
        <p14:creationId xmlns:p14="http://schemas.microsoft.com/office/powerpoint/2010/main" val="3072548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13</a:t>
            </a:fld>
            <a:endParaRPr lang="zh-CN" altLang="en-US"/>
          </a:p>
        </p:txBody>
      </p:sp>
    </p:spTree>
    <p:extLst>
      <p:ext uri="{BB962C8B-B14F-4D97-AF65-F5344CB8AC3E}">
        <p14:creationId xmlns:p14="http://schemas.microsoft.com/office/powerpoint/2010/main" val="3432584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14</a:t>
            </a:fld>
            <a:endParaRPr lang="zh-CN" altLang="en-US"/>
          </a:p>
        </p:txBody>
      </p:sp>
    </p:spTree>
    <p:extLst>
      <p:ext uri="{BB962C8B-B14F-4D97-AF65-F5344CB8AC3E}">
        <p14:creationId xmlns:p14="http://schemas.microsoft.com/office/powerpoint/2010/main" val="1141860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15</a:t>
            </a:fld>
            <a:endParaRPr lang="zh-CN" altLang="en-US"/>
          </a:p>
        </p:txBody>
      </p:sp>
    </p:spTree>
    <p:extLst>
      <p:ext uri="{BB962C8B-B14F-4D97-AF65-F5344CB8AC3E}">
        <p14:creationId xmlns:p14="http://schemas.microsoft.com/office/powerpoint/2010/main" val="2383096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16</a:t>
            </a:fld>
            <a:endParaRPr lang="zh-CN" altLang="en-US"/>
          </a:p>
        </p:txBody>
      </p:sp>
    </p:spTree>
    <p:extLst>
      <p:ext uri="{BB962C8B-B14F-4D97-AF65-F5344CB8AC3E}">
        <p14:creationId xmlns:p14="http://schemas.microsoft.com/office/powerpoint/2010/main" val="3254135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17</a:t>
            </a:fld>
            <a:endParaRPr lang="zh-CN" altLang="en-US"/>
          </a:p>
        </p:txBody>
      </p:sp>
    </p:spTree>
    <p:extLst>
      <p:ext uri="{BB962C8B-B14F-4D97-AF65-F5344CB8AC3E}">
        <p14:creationId xmlns:p14="http://schemas.microsoft.com/office/powerpoint/2010/main" val="403401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18</a:t>
            </a:fld>
            <a:endParaRPr lang="zh-CN" altLang="en-US"/>
          </a:p>
        </p:txBody>
      </p:sp>
    </p:spTree>
    <p:extLst>
      <p:ext uri="{BB962C8B-B14F-4D97-AF65-F5344CB8AC3E}">
        <p14:creationId xmlns:p14="http://schemas.microsoft.com/office/powerpoint/2010/main" val="3975402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19</a:t>
            </a:fld>
            <a:endParaRPr lang="zh-CN" altLang="en-US"/>
          </a:p>
        </p:txBody>
      </p:sp>
    </p:spTree>
    <p:extLst>
      <p:ext uri="{BB962C8B-B14F-4D97-AF65-F5344CB8AC3E}">
        <p14:creationId xmlns:p14="http://schemas.microsoft.com/office/powerpoint/2010/main" val="1902784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2</a:t>
            </a:fld>
            <a:endParaRPr lang="zh-CN" altLang="en-US"/>
          </a:p>
        </p:txBody>
      </p:sp>
    </p:spTree>
    <p:extLst>
      <p:ext uri="{BB962C8B-B14F-4D97-AF65-F5344CB8AC3E}">
        <p14:creationId xmlns:p14="http://schemas.microsoft.com/office/powerpoint/2010/main" val="2639730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20</a:t>
            </a:fld>
            <a:endParaRPr lang="zh-CN" altLang="en-US"/>
          </a:p>
        </p:txBody>
      </p:sp>
    </p:spTree>
    <p:extLst>
      <p:ext uri="{BB962C8B-B14F-4D97-AF65-F5344CB8AC3E}">
        <p14:creationId xmlns:p14="http://schemas.microsoft.com/office/powerpoint/2010/main" val="3660584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21</a:t>
            </a:fld>
            <a:endParaRPr lang="zh-CN" altLang="en-US"/>
          </a:p>
        </p:txBody>
      </p:sp>
    </p:spTree>
    <p:extLst>
      <p:ext uri="{BB962C8B-B14F-4D97-AF65-F5344CB8AC3E}">
        <p14:creationId xmlns:p14="http://schemas.microsoft.com/office/powerpoint/2010/main" val="2317398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22</a:t>
            </a:fld>
            <a:endParaRPr lang="zh-CN" altLang="en-US"/>
          </a:p>
        </p:txBody>
      </p:sp>
    </p:spTree>
    <p:extLst>
      <p:ext uri="{BB962C8B-B14F-4D97-AF65-F5344CB8AC3E}">
        <p14:creationId xmlns:p14="http://schemas.microsoft.com/office/powerpoint/2010/main" val="3384073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23</a:t>
            </a:fld>
            <a:endParaRPr lang="zh-CN" altLang="en-US"/>
          </a:p>
        </p:txBody>
      </p:sp>
    </p:spTree>
    <p:extLst>
      <p:ext uri="{BB962C8B-B14F-4D97-AF65-F5344CB8AC3E}">
        <p14:creationId xmlns:p14="http://schemas.microsoft.com/office/powerpoint/2010/main" val="2252524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24</a:t>
            </a:fld>
            <a:endParaRPr lang="zh-CN" altLang="en-US"/>
          </a:p>
        </p:txBody>
      </p:sp>
    </p:spTree>
    <p:extLst>
      <p:ext uri="{BB962C8B-B14F-4D97-AF65-F5344CB8AC3E}">
        <p14:creationId xmlns:p14="http://schemas.microsoft.com/office/powerpoint/2010/main" val="500868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25</a:t>
            </a:fld>
            <a:endParaRPr lang="zh-CN" altLang="en-US"/>
          </a:p>
        </p:txBody>
      </p:sp>
    </p:spTree>
    <p:extLst>
      <p:ext uri="{BB962C8B-B14F-4D97-AF65-F5344CB8AC3E}">
        <p14:creationId xmlns:p14="http://schemas.microsoft.com/office/powerpoint/2010/main" val="1851895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26</a:t>
            </a:fld>
            <a:endParaRPr lang="zh-CN" altLang="en-US"/>
          </a:p>
        </p:txBody>
      </p:sp>
    </p:spTree>
    <p:extLst>
      <p:ext uri="{BB962C8B-B14F-4D97-AF65-F5344CB8AC3E}">
        <p14:creationId xmlns:p14="http://schemas.microsoft.com/office/powerpoint/2010/main" val="1591857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27</a:t>
            </a:fld>
            <a:endParaRPr lang="zh-CN" altLang="en-US"/>
          </a:p>
        </p:txBody>
      </p:sp>
    </p:spTree>
    <p:extLst>
      <p:ext uri="{BB962C8B-B14F-4D97-AF65-F5344CB8AC3E}">
        <p14:creationId xmlns:p14="http://schemas.microsoft.com/office/powerpoint/2010/main" val="421019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28</a:t>
            </a:fld>
            <a:endParaRPr lang="zh-CN" altLang="en-US"/>
          </a:p>
        </p:txBody>
      </p:sp>
    </p:spTree>
    <p:extLst>
      <p:ext uri="{BB962C8B-B14F-4D97-AF65-F5344CB8AC3E}">
        <p14:creationId xmlns:p14="http://schemas.microsoft.com/office/powerpoint/2010/main" val="26616001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29</a:t>
            </a:fld>
            <a:endParaRPr lang="zh-CN" altLang="en-US"/>
          </a:p>
        </p:txBody>
      </p:sp>
    </p:spTree>
    <p:extLst>
      <p:ext uri="{BB962C8B-B14F-4D97-AF65-F5344CB8AC3E}">
        <p14:creationId xmlns:p14="http://schemas.microsoft.com/office/powerpoint/2010/main" val="1049169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E29ED5-1056-497F-8180-C04A7F110F0B}" type="slidenum">
              <a:rPr lang="zh-CN" altLang="en-US" smtClean="0"/>
              <a:t>3</a:t>
            </a:fld>
            <a:endParaRPr lang="zh-CN" altLang="en-US"/>
          </a:p>
        </p:txBody>
      </p:sp>
    </p:spTree>
    <p:extLst>
      <p:ext uri="{BB962C8B-B14F-4D97-AF65-F5344CB8AC3E}">
        <p14:creationId xmlns:p14="http://schemas.microsoft.com/office/powerpoint/2010/main" val="9649866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30</a:t>
            </a:fld>
            <a:endParaRPr lang="zh-CN" altLang="en-US"/>
          </a:p>
        </p:txBody>
      </p:sp>
    </p:spTree>
    <p:extLst>
      <p:ext uri="{BB962C8B-B14F-4D97-AF65-F5344CB8AC3E}">
        <p14:creationId xmlns:p14="http://schemas.microsoft.com/office/powerpoint/2010/main" val="4123442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4</a:t>
            </a:fld>
            <a:endParaRPr lang="zh-CN" altLang="en-US"/>
          </a:p>
        </p:txBody>
      </p:sp>
    </p:spTree>
    <p:extLst>
      <p:ext uri="{BB962C8B-B14F-4D97-AF65-F5344CB8AC3E}">
        <p14:creationId xmlns:p14="http://schemas.microsoft.com/office/powerpoint/2010/main" val="889274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5</a:t>
            </a:fld>
            <a:endParaRPr lang="zh-CN" altLang="en-US"/>
          </a:p>
        </p:txBody>
      </p:sp>
    </p:spTree>
    <p:extLst>
      <p:ext uri="{BB962C8B-B14F-4D97-AF65-F5344CB8AC3E}">
        <p14:creationId xmlns:p14="http://schemas.microsoft.com/office/powerpoint/2010/main" val="397434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6</a:t>
            </a:fld>
            <a:endParaRPr lang="zh-CN" altLang="en-US"/>
          </a:p>
        </p:txBody>
      </p:sp>
    </p:spTree>
    <p:extLst>
      <p:ext uri="{BB962C8B-B14F-4D97-AF65-F5344CB8AC3E}">
        <p14:creationId xmlns:p14="http://schemas.microsoft.com/office/powerpoint/2010/main" val="610690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7</a:t>
            </a:fld>
            <a:endParaRPr lang="zh-CN" altLang="en-US"/>
          </a:p>
        </p:txBody>
      </p:sp>
    </p:spTree>
    <p:extLst>
      <p:ext uri="{BB962C8B-B14F-4D97-AF65-F5344CB8AC3E}">
        <p14:creationId xmlns:p14="http://schemas.microsoft.com/office/powerpoint/2010/main" val="2775288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8</a:t>
            </a:fld>
            <a:endParaRPr lang="zh-CN" altLang="en-US"/>
          </a:p>
        </p:txBody>
      </p:sp>
    </p:spTree>
    <p:extLst>
      <p:ext uri="{BB962C8B-B14F-4D97-AF65-F5344CB8AC3E}">
        <p14:creationId xmlns:p14="http://schemas.microsoft.com/office/powerpoint/2010/main" val="109774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29ED5-1056-497F-8180-C04A7F110F0B}" type="slidenum">
              <a:rPr lang="zh-CN" altLang="en-US" smtClean="0"/>
              <a:t>9</a:t>
            </a:fld>
            <a:endParaRPr lang="zh-CN" altLang="en-US"/>
          </a:p>
        </p:txBody>
      </p:sp>
    </p:spTree>
    <p:extLst>
      <p:ext uri="{BB962C8B-B14F-4D97-AF65-F5344CB8AC3E}">
        <p14:creationId xmlns:p14="http://schemas.microsoft.com/office/powerpoint/2010/main" val="1177603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5"/>
            <a:ext cx="7772400" cy="122502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323539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534212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5"/>
            <a:ext cx="2057400" cy="48762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865"/>
            <a:ext cx="6019800" cy="48762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182324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998534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06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2015/9/13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889225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2015/9/13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946911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2015/9/13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793248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2015/9/13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92120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2015/9/13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517017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2"/>
            <a:ext cx="3008313" cy="968375"/>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2015/9/13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849241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2015/9/13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754098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2015/9/13</a:t>
            </a:fld>
            <a:endParaRPr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3785408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slide" Target="slide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slide" Target="sl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slide" Target="slide3.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slide" Target="slide3.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slide" Target="slide3.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slide" Target="slide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16.jp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slide" Target="slide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93204"/>
            <a:ext cx="7772400" cy="1225021"/>
          </a:xfrm>
        </p:spPr>
        <p:txBody>
          <a:bodyPr/>
          <a:lstStyle/>
          <a:p>
            <a:r>
              <a:rPr lang="en-US" altLang="zh-CN" dirty="0" smtClean="0"/>
              <a:t>PRESENTATION</a:t>
            </a:r>
            <a:endParaRPr lang="zh-CN" altLang="en-US" dirty="0"/>
          </a:p>
        </p:txBody>
      </p:sp>
      <p:sp>
        <p:nvSpPr>
          <p:cNvPr id="3" name="副标题 2"/>
          <p:cNvSpPr>
            <a:spLocks noGrp="1"/>
          </p:cNvSpPr>
          <p:nvPr>
            <p:ph type="subTitle" idx="1"/>
          </p:nvPr>
        </p:nvSpPr>
        <p:spPr>
          <a:xfrm>
            <a:off x="1469498" y="1345332"/>
            <a:ext cx="6400800" cy="1460500"/>
          </a:xfrm>
        </p:spPr>
        <p:txBody>
          <a:bodyPr/>
          <a:lstStyle/>
          <a:p>
            <a:r>
              <a:rPr lang="en-US" altLang="zh-CN" dirty="0" smtClean="0"/>
              <a:t>Qinyuan.Fan       sep.2015</a:t>
            </a:r>
            <a:endParaRPr lang="zh-CN"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6858"/>
            <a:ext cx="9144000" cy="262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591699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C:\Users\GHF\AppData\Roaming\Tencent\Users\871270515\QQ\WinTemp\RichOle\%MIYP%AGT~RI(}A9CD4MZ7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6" y="1141859"/>
            <a:ext cx="9162316" cy="4595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3568" y="302086"/>
            <a:ext cx="7632848" cy="646331"/>
          </a:xfrm>
          <a:prstGeom prst="rect">
            <a:avLst/>
          </a:prstGeom>
          <a:noFill/>
        </p:spPr>
        <p:txBody>
          <a:bodyPr wrap="square" rtlCol="0">
            <a:spAutoFit/>
          </a:bodyPr>
          <a:lstStyle/>
          <a:p>
            <a:r>
              <a:rPr lang="en-US" altLang="zh-CN" dirty="0" smtClean="0"/>
              <a:t>Compare to iPhone 6</a:t>
            </a:r>
            <a:r>
              <a:rPr lang="en-US" altLang="zh-CN" dirty="0"/>
              <a:t>, </a:t>
            </a:r>
            <a:r>
              <a:rPr lang="en-US" altLang="zh-CN" dirty="0" smtClean="0"/>
              <a:t>iphone6s </a:t>
            </a:r>
            <a:r>
              <a:rPr lang="en-US" altLang="zh-CN" dirty="0"/>
              <a:t>not innovative in </a:t>
            </a:r>
            <a:r>
              <a:rPr lang="en-US" altLang="zh-CN" dirty="0" smtClean="0"/>
              <a:t>appearance. It is only a faster iphone6 with force touch, IOS9 and so on.</a:t>
            </a:r>
            <a:endParaRPr lang="zh-CN" altLang="en-US" dirty="0"/>
          </a:p>
        </p:txBody>
      </p:sp>
      <p:sp>
        <p:nvSpPr>
          <p:cNvPr id="4" name="椭圆 3">
            <a:hlinkClick r:id="rId4" action="ppaction://hlinksldjump"/>
          </p:cNvPr>
          <p:cNvSpPr/>
          <p:nvPr/>
        </p:nvSpPr>
        <p:spPr>
          <a:xfrm>
            <a:off x="8170940" y="5155987"/>
            <a:ext cx="396044" cy="396044"/>
          </a:xfrm>
          <a:prstGeom prst="ellipse">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等腰三角形 4">
            <a:hlinkClick r:id="" action="ppaction://hlinkshowjump?jump=previousslide"/>
          </p:cNvPr>
          <p:cNvSpPr/>
          <p:nvPr/>
        </p:nvSpPr>
        <p:spPr>
          <a:xfrm rot="16200000">
            <a:off x="7713039" y="5189070"/>
            <a:ext cx="396044" cy="341417"/>
          </a:xfrm>
          <a:prstGeom prst="triangle">
            <a:avLst>
              <a:gd name="adj" fmla="val 50000"/>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6" name="矩形 5">
            <a:hlinkClick r:id="" action="ppaction://hlinkshowjump?jump=nextslide"/>
          </p:cNvPr>
          <p:cNvSpPr/>
          <p:nvPr/>
        </p:nvSpPr>
        <p:spPr>
          <a:xfrm>
            <a:off x="8676456" y="5144352"/>
            <a:ext cx="396044" cy="396044"/>
          </a:xfrm>
          <a:prstGeom prst="rect">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8113108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1201316"/>
            <a:ext cx="10153128" cy="769441"/>
          </a:xfrm>
          <a:prstGeom prst="rect">
            <a:avLst/>
          </a:prstGeom>
          <a:noFill/>
        </p:spPr>
        <p:txBody>
          <a:bodyPr wrap="square" rtlCol="0">
            <a:spAutoFit/>
          </a:bodyPr>
          <a:lstStyle/>
          <a:p>
            <a:r>
              <a:rPr lang="en-US" altLang="zh-CN" sz="4400" dirty="0" smtClean="0">
                <a:latin typeface="Segoe UI Light" panose="020B0502040204020203" pitchFamily="34" charset="0"/>
              </a:rPr>
              <a:t>Now let’s watch a </a:t>
            </a:r>
            <a:r>
              <a:rPr lang="en-US" altLang="zh-CN" sz="4400" dirty="0" err="1" smtClean="0">
                <a:latin typeface="Segoe UI Light" panose="020B0502040204020203" pitchFamily="34" charset="0"/>
              </a:rPr>
              <a:t>vedio</a:t>
            </a:r>
            <a:r>
              <a:rPr lang="en-US" altLang="zh-CN" sz="4400" dirty="0" smtClean="0">
                <a:latin typeface="Segoe UI Light" panose="020B0502040204020203" pitchFamily="34" charset="0"/>
              </a:rPr>
              <a:t> of that.</a:t>
            </a:r>
            <a:endParaRPr lang="zh-CN" altLang="en-US" sz="4400" dirty="0">
              <a:latin typeface="Segoe UI Light" panose="020B0502040204020203" pitchFamily="34" charset="0"/>
            </a:endParaRPr>
          </a:p>
        </p:txBody>
      </p:sp>
    </p:spTree>
    <p:extLst>
      <p:ext uri="{BB962C8B-B14F-4D97-AF65-F5344CB8AC3E}">
        <p14:creationId xmlns:p14="http://schemas.microsoft.com/office/powerpoint/2010/main" val="87979240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5704"/>
            <a:ext cx="9144000" cy="3972116"/>
          </a:xfrm>
          <a:prstGeom prst="rect">
            <a:avLst/>
          </a:prstGeom>
        </p:spPr>
      </p:pic>
      <p:sp>
        <p:nvSpPr>
          <p:cNvPr id="2" name="标题 1"/>
          <p:cNvSpPr>
            <a:spLocks noGrp="1"/>
          </p:cNvSpPr>
          <p:nvPr>
            <p:ph type="ctrTitle"/>
          </p:nvPr>
        </p:nvSpPr>
        <p:spPr>
          <a:xfrm>
            <a:off x="398540" y="480351"/>
            <a:ext cx="7772400" cy="1225021"/>
          </a:xfrm>
        </p:spPr>
        <p:txBody>
          <a:bodyPr/>
          <a:lstStyle/>
          <a:p>
            <a:r>
              <a:rPr lang="en-US" altLang="zh-CN" dirty="0" smtClean="0">
                <a:latin typeface="Segoe UI Light" panose="020B0502040204020203" pitchFamily="34" charset="0"/>
              </a:rPr>
              <a:t>Now Let’s Come to Android</a:t>
            </a:r>
            <a:endParaRPr lang="zh-CN" altLang="en-US" dirty="0">
              <a:latin typeface="Segoe UI Light" panose="020B0502040204020203" pitchFamily="34" charset="0"/>
            </a:endParaRPr>
          </a:p>
        </p:txBody>
      </p:sp>
      <p:sp>
        <p:nvSpPr>
          <p:cNvPr id="3" name="副标题 2"/>
          <p:cNvSpPr>
            <a:spLocks noGrp="1"/>
          </p:cNvSpPr>
          <p:nvPr>
            <p:ph type="subTitle" idx="1"/>
          </p:nvPr>
        </p:nvSpPr>
        <p:spPr/>
        <p:txBody>
          <a:bodyPr/>
          <a:lstStyle/>
          <a:p>
            <a:endParaRPr lang="zh-CN" altLang="en-US"/>
          </a:p>
        </p:txBody>
      </p:sp>
      <p:sp>
        <p:nvSpPr>
          <p:cNvPr id="4" name="椭圆 3">
            <a:hlinkClick r:id="rId4" action="ppaction://hlinksldjump"/>
          </p:cNvPr>
          <p:cNvSpPr/>
          <p:nvPr/>
        </p:nvSpPr>
        <p:spPr>
          <a:xfrm>
            <a:off x="8170940" y="5155987"/>
            <a:ext cx="396044" cy="396044"/>
          </a:xfrm>
          <a:prstGeom prst="ellipse">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等腰三角形 4">
            <a:hlinkClick r:id="" action="ppaction://hlinkshowjump?jump=previousslide"/>
          </p:cNvPr>
          <p:cNvSpPr/>
          <p:nvPr/>
        </p:nvSpPr>
        <p:spPr>
          <a:xfrm rot="16200000">
            <a:off x="7713039" y="5189070"/>
            <a:ext cx="396044" cy="341417"/>
          </a:xfrm>
          <a:prstGeom prst="triangle">
            <a:avLst>
              <a:gd name="adj" fmla="val 50000"/>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6" name="矩形 5">
            <a:hlinkClick r:id="" action="ppaction://hlinkshowjump?jump=nextslide"/>
          </p:cNvPr>
          <p:cNvSpPr/>
          <p:nvPr/>
        </p:nvSpPr>
        <p:spPr>
          <a:xfrm>
            <a:off x="8676456" y="5144352"/>
            <a:ext cx="396044" cy="396044"/>
          </a:xfrm>
          <a:prstGeom prst="rect">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99631702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79" y="0"/>
            <a:ext cx="9184648" cy="5715000"/>
          </a:xfrm>
        </p:spPr>
      </p:pic>
    </p:spTree>
    <p:extLst>
      <p:ext uri="{BB962C8B-B14F-4D97-AF65-F5344CB8AC3E}">
        <p14:creationId xmlns:p14="http://schemas.microsoft.com/office/powerpoint/2010/main" val="3929319623"/>
      </p:ext>
    </p:ext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824" y="409228"/>
            <a:ext cx="9167823" cy="4514935"/>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04" y="4687795"/>
            <a:ext cx="9171203" cy="1037088"/>
          </a:xfrm>
          <a:prstGeom prst="rect">
            <a:avLst/>
          </a:prstGeom>
        </p:spPr>
      </p:pic>
    </p:spTree>
    <p:extLst>
      <p:ext uri="{BB962C8B-B14F-4D97-AF65-F5344CB8AC3E}">
        <p14:creationId xmlns:p14="http://schemas.microsoft.com/office/powerpoint/2010/main" val="186913426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en-US" altLang="zh-CN" dirty="0">
                <a:latin typeface="Segoe UI Light" panose="020B0502040204020203" pitchFamily="34" charset="0"/>
              </a:rPr>
              <a:t>Android is a mobile operating system (OS) based on the Linux kernel and currently developed by Google. </a:t>
            </a:r>
            <a:r>
              <a:rPr lang="en-US" altLang="zh-CN" dirty="0" smtClean="0">
                <a:latin typeface="Segoe UI Light" panose="020B0502040204020203" pitchFamily="34" charset="0"/>
              </a:rPr>
              <a:t>It </a:t>
            </a:r>
            <a:r>
              <a:rPr lang="en-US" altLang="zh-CN" dirty="0">
                <a:latin typeface="Segoe UI Light" panose="020B0502040204020203" pitchFamily="34" charset="0"/>
              </a:rPr>
              <a:t>is designed primarily for touchscreen mobile devices such as smartphones and tablet computers, with specialized user interfaces for televisions (Android TV), cars (Android Auto), and wrist watches (Android Wear). </a:t>
            </a:r>
            <a:endParaRPr lang="zh-CN" altLang="en-US" dirty="0">
              <a:latin typeface="Segoe UI Light" panose="020B0502040204020203" pitchFamily="34" charset="0"/>
            </a:endParaRPr>
          </a:p>
        </p:txBody>
      </p:sp>
      <p:sp>
        <p:nvSpPr>
          <p:cNvPr id="4" name="椭圆 3">
            <a:hlinkClick r:id="rId3" action="ppaction://hlinksldjump"/>
          </p:cNvPr>
          <p:cNvSpPr/>
          <p:nvPr/>
        </p:nvSpPr>
        <p:spPr>
          <a:xfrm>
            <a:off x="8170940" y="5155987"/>
            <a:ext cx="396044" cy="396044"/>
          </a:xfrm>
          <a:prstGeom prst="ellipse">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等腰三角形 4">
            <a:hlinkClick r:id="" action="ppaction://hlinkshowjump?jump=previousslide"/>
          </p:cNvPr>
          <p:cNvSpPr/>
          <p:nvPr/>
        </p:nvSpPr>
        <p:spPr>
          <a:xfrm rot="16200000">
            <a:off x="7713039" y="5189070"/>
            <a:ext cx="396044" cy="341417"/>
          </a:xfrm>
          <a:prstGeom prst="triangle">
            <a:avLst>
              <a:gd name="adj" fmla="val 50000"/>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6" name="矩形 5">
            <a:hlinkClick r:id="" action="ppaction://hlinkshowjump?jump=nextslide"/>
          </p:cNvPr>
          <p:cNvSpPr/>
          <p:nvPr/>
        </p:nvSpPr>
        <p:spPr>
          <a:xfrm>
            <a:off x="8676456" y="5144352"/>
            <a:ext cx="396044" cy="396044"/>
          </a:xfrm>
          <a:prstGeom prst="rect">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32634960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5" y="-22225"/>
            <a:ext cx="9302750" cy="576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457200" y="49188"/>
            <a:ext cx="8229600" cy="952500"/>
          </a:xfrm>
        </p:spPr>
        <p:txBody>
          <a:bodyPr/>
          <a:lstStyle/>
          <a:p>
            <a:r>
              <a:rPr lang="en-US" altLang="zh-CN" dirty="0" smtClean="0">
                <a:solidFill>
                  <a:schemeClr val="bg1"/>
                </a:solidFill>
              </a:rPr>
              <a:t>Android </a:t>
            </a:r>
            <a:endParaRPr lang="zh-CN" altLang="en-US" dirty="0">
              <a:solidFill>
                <a:schemeClr val="bg1"/>
              </a:solidFill>
            </a:endParaRPr>
          </a:p>
        </p:txBody>
      </p:sp>
      <p:sp>
        <p:nvSpPr>
          <p:cNvPr id="3" name="内容占位符 2"/>
          <p:cNvSpPr>
            <a:spLocks noGrp="1"/>
          </p:cNvSpPr>
          <p:nvPr>
            <p:ph idx="1"/>
          </p:nvPr>
        </p:nvSpPr>
        <p:spPr>
          <a:xfrm>
            <a:off x="457200" y="769268"/>
            <a:ext cx="8229600" cy="3771636"/>
          </a:xfrm>
        </p:spPr>
        <p:txBody>
          <a:bodyPr>
            <a:normAutofit/>
          </a:bodyPr>
          <a:lstStyle/>
          <a:p>
            <a:r>
              <a:rPr lang="en-US" altLang="zh-CN" sz="2000" dirty="0">
                <a:solidFill>
                  <a:schemeClr val="bg1"/>
                </a:solidFill>
              </a:rPr>
              <a:t>Android is a mobile operating system (OS) based on the Linux kernel and currently developed by Google. It is designed primarily for touchscreen mobile devices such as smartphones and tablet computers, with specialized user interfaces for televisions (Android TV), cars (Android Auto), and wrist watches (Android Wear). </a:t>
            </a:r>
            <a:endParaRPr lang="zh-CN" altLang="en-US" sz="2000" dirty="0">
              <a:solidFill>
                <a:schemeClr val="bg1"/>
              </a:solidFill>
            </a:endParaRPr>
          </a:p>
          <a:p>
            <a:endParaRPr lang="zh-CN" altLang="en-US" sz="2000" dirty="0">
              <a:solidFill>
                <a:schemeClr val="bg1"/>
              </a:solidFill>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22" y="2402632"/>
            <a:ext cx="4117807"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椭圆 6">
            <a:hlinkClick r:id="rId5" action="ppaction://hlinksldjump"/>
          </p:cNvPr>
          <p:cNvSpPr/>
          <p:nvPr/>
        </p:nvSpPr>
        <p:spPr>
          <a:xfrm>
            <a:off x="8170940" y="5155987"/>
            <a:ext cx="396044" cy="396044"/>
          </a:xfrm>
          <a:prstGeom prst="ellipse">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8" name="等腰三角形 7">
            <a:hlinkClick r:id="" action="ppaction://hlinkshowjump?jump=previousslide"/>
          </p:cNvPr>
          <p:cNvSpPr/>
          <p:nvPr/>
        </p:nvSpPr>
        <p:spPr>
          <a:xfrm rot="16200000">
            <a:off x="7713039" y="5189070"/>
            <a:ext cx="396044" cy="341417"/>
          </a:xfrm>
          <a:prstGeom prst="triangle">
            <a:avLst>
              <a:gd name="adj" fmla="val 50000"/>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9" name="矩形 8">
            <a:hlinkClick r:id="" action="ppaction://hlinkshowjump?jump=nextslide"/>
          </p:cNvPr>
          <p:cNvSpPr/>
          <p:nvPr/>
        </p:nvSpPr>
        <p:spPr>
          <a:xfrm>
            <a:off x="8676456" y="5144352"/>
            <a:ext cx="396044" cy="396044"/>
          </a:xfrm>
          <a:prstGeom prst="rect">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03715708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en-US" altLang="zh-CN" dirty="0" smtClean="0">
                <a:latin typeface="Segoe UI Light" panose="020B0502040204020203" pitchFamily="34" charset="0"/>
              </a:rPr>
              <a:t>Google also has its official android devices: </a:t>
            </a:r>
            <a:r>
              <a:rPr lang="zh-CN" altLang="zh-CN" b="1" dirty="0">
                <a:latin typeface="Segoe UI Light" panose="020B0502040204020203" pitchFamily="34" charset="0"/>
              </a:rPr>
              <a:t>Google </a:t>
            </a:r>
            <a:r>
              <a:rPr lang="zh-CN" altLang="zh-CN" b="1" dirty="0" smtClean="0">
                <a:latin typeface="Segoe UI Light" panose="020B0502040204020203" pitchFamily="34" charset="0"/>
              </a:rPr>
              <a:t>Nexus</a:t>
            </a:r>
            <a:r>
              <a:rPr lang="en-US" altLang="zh-CN" b="1" dirty="0" smtClean="0">
                <a:latin typeface="Segoe UI Light" panose="020B0502040204020203" pitchFamily="34" charset="0"/>
              </a:rPr>
              <a:t>. </a:t>
            </a:r>
            <a:endParaRPr lang="zh-CN" altLang="en-US" dirty="0">
              <a:latin typeface="Segoe UI Light" panose="020B0502040204020203" pitchFamily="34" charset="0"/>
            </a:endParaRPr>
          </a:p>
        </p:txBody>
      </p:sp>
      <p:sp>
        <p:nvSpPr>
          <p:cNvPr id="4" name="椭圆 3">
            <a:hlinkClick r:id="rId3" action="ppaction://hlinksldjump"/>
          </p:cNvPr>
          <p:cNvSpPr/>
          <p:nvPr/>
        </p:nvSpPr>
        <p:spPr>
          <a:xfrm>
            <a:off x="8170940" y="5155987"/>
            <a:ext cx="396044" cy="396044"/>
          </a:xfrm>
          <a:prstGeom prst="ellipse">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等腰三角形 4">
            <a:hlinkClick r:id="" action="ppaction://hlinkshowjump?jump=previousslide"/>
          </p:cNvPr>
          <p:cNvSpPr/>
          <p:nvPr/>
        </p:nvSpPr>
        <p:spPr>
          <a:xfrm rot="16200000">
            <a:off x="7713039" y="5189070"/>
            <a:ext cx="396044" cy="341417"/>
          </a:xfrm>
          <a:prstGeom prst="triangle">
            <a:avLst>
              <a:gd name="adj" fmla="val 50000"/>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6" name="矩形 5">
            <a:hlinkClick r:id="" action="ppaction://hlinkshowjump?jump=nextslide"/>
          </p:cNvPr>
          <p:cNvSpPr/>
          <p:nvPr/>
        </p:nvSpPr>
        <p:spPr>
          <a:xfrm>
            <a:off x="8676456" y="5144352"/>
            <a:ext cx="396044" cy="396044"/>
          </a:xfrm>
          <a:prstGeom prst="rect">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13831391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8539" y="212236"/>
            <a:ext cx="8229600" cy="952500"/>
          </a:xfrm>
        </p:spPr>
        <p:txBody>
          <a:bodyPr/>
          <a:lstStyle/>
          <a:p>
            <a:r>
              <a:rPr lang="en-US" altLang="zh-CN" dirty="0" smtClean="0"/>
              <a:t>Nexus 1</a:t>
            </a:r>
            <a:endParaRPr lang="zh-CN" altLang="en-US" dirty="0"/>
          </a:p>
        </p:txBody>
      </p:sp>
      <p:sp>
        <p:nvSpPr>
          <p:cNvPr id="3" name="内容占位符 2"/>
          <p:cNvSpPr>
            <a:spLocks noGrp="1"/>
          </p:cNvSpPr>
          <p:nvPr>
            <p:ph idx="1"/>
          </p:nvPr>
        </p:nvSpPr>
        <p:spPr>
          <a:xfrm>
            <a:off x="0" y="1181695"/>
            <a:ext cx="5122947" cy="3771636"/>
          </a:xfrm>
        </p:spPr>
        <p:txBody>
          <a:bodyPr/>
          <a:lstStyle/>
          <a:p>
            <a:r>
              <a:rPr lang="en-US" altLang="zh-CN" sz="2800" dirty="0">
                <a:latin typeface="Segoe UI Light" panose="020B0502040204020203" pitchFamily="34" charset="0"/>
              </a:rPr>
              <a:t>The Nexus One (codenamed HTC Passion)[9] was an Android smartphone designed and manufactured by HTC as Google's first Google Nexus smartphone. The version of the android </a:t>
            </a:r>
            <a:r>
              <a:rPr lang="en-US" altLang="zh-CN" dirty="0" smtClean="0">
                <a:latin typeface="Segoe UI Light" panose="020B0502040204020203" pitchFamily="34" charset="0"/>
              </a:rPr>
              <a:t>is 2.1 </a:t>
            </a:r>
            <a:endParaRPr lang="zh-CN" altLang="en-US" dirty="0">
              <a:latin typeface="Segoe UI Light" panose="020B0502040204020203" pitchFamily="34" charset="0"/>
            </a:endParaRPr>
          </a:p>
        </p:txBody>
      </p:sp>
      <p:grpSp>
        <p:nvGrpSpPr>
          <p:cNvPr id="5" name="组合 4"/>
          <p:cNvGrpSpPr/>
          <p:nvPr/>
        </p:nvGrpSpPr>
        <p:grpSpPr>
          <a:xfrm>
            <a:off x="5122947" y="626740"/>
            <a:ext cx="2771775" cy="5088260"/>
            <a:chOff x="3059832" y="481236"/>
            <a:chExt cx="2771775" cy="544830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481236"/>
              <a:ext cx="2771775"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3333" y="1057300"/>
              <a:ext cx="2284772" cy="3861665"/>
            </a:xfrm>
            <a:prstGeom prst="rect">
              <a:avLst/>
            </a:prstGeom>
          </p:spPr>
        </p:pic>
      </p:grpSp>
      <p:sp>
        <p:nvSpPr>
          <p:cNvPr id="7" name="椭圆 6">
            <a:hlinkClick r:id="rId5" action="ppaction://hlinksldjump"/>
          </p:cNvPr>
          <p:cNvSpPr/>
          <p:nvPr/>
        </p:nvSpPr>
        <p:spPr>
          <a:xfrm>
            <a:off x="8170940" y="5155987"/>
            <a:ext cx="396044" cy="396044"/>
          </a:xfrm>
          <a:prstGeom prst="ellipse">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8" name="等腰三角形 7">
            <a:hlinkClick r:id="" action="ppaction://hlinkshowjump?jump=previousslide"/>
          </p:cNvPr>
          <p:cNvSpPr/>
          <p:nvPr/>
        </p:nvSpPr>
        <p:spPr>
          <a:xfrm rot="16200000">
            <a:off x="7713039" y="5189070"/>
            <a:ext cx="396044" cy="341417"/>
          </a:xfrm>
          <a:prstGeom prst="triangle">
            <a:avLst>
              <a:gd name="adj" fmla="val 50000"/>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9" name="矩形 8">
            <a:hlinkClick r:id="" action="ppaction://hlinkshowjump?jump=nextslide"/>
          </p:cNvPr>
          <p:cNvSpPr/>
          <p:nvPr/>
        </p:nvSpPr>
        <p:spPr>
          <a:xfrm>
            <a:off x="8676456" y="5144352"/>
            <a:ext cx="396044" cy="396044"/>
          </a:xfrm>
          <a:prstGeom prst="rect">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24555649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57200" y="1333500"/>
            <a:ext cx="4834880" cy="3771636"/>
          </a:xfrm>
        </p:spPr>
        <p:txBody>
          <a:bodyPr>
            <a:normAutofit/>
          </a:bodyPr>
          <a:lstStyle/>
          <a:p>
            <a:r>
              <a:rPr lang="en-US" altLang="zh-CN" dirty="0">
                <a:latin typeface="Segoe UI Light" panose="020B0502040204020203" pitchFamily="34" charset="0"/>
              </a:rPr>
              <a:t>The Nexus S, manufactured by Samsung, was released in December 2010 to coincide with the release of Android 2.3 Gingerbread. </a:t>
            </a:r>
            <a:endParaRPr lang="zh-CN" altLang="en-US" dirty="0">
              <a:latin typeface="Segoe UI Light" panose="020B0502040204020203" pitchFamily="34" charset="0"/>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2769" y="0"/>
            <a:ext cx="5161837" cy="12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6272" y="1417340"/>
            <a:ext cx="2429562" cy="3668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椭圆 5">
            <a:hlinkClick r:id="rId6" action="ppaction://hlinksldjump"/>
          </p:cNvPr>
          <p:cNvSpPr/>
          <p:nvPr/>
        </p:nvSpPr>
        <p:spPr>
          <a:xfrm>
            <a:off x="8170940" y="5155987"/>
            <a:ext cx="396044" cy="396044"/>
          </a:xfrm>
          <a:prstGeom prst="ellipse">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7" name="等腰三角形 6">
            <a:hlinkClick r:id="" action="ppaction://hlinkshowjump?jump=previousslide"/>
          </p:cNvPr>
          <p:cNvSpPr/>
          <p:nvPr/>
        </p:nvSpPr>
        <p:spPr>
          <a:xfrm rot="16200000">
            <a:off x="7713039" y="5189070"/>
            <a:ext cx="396044" cy="341417"/>
          </a:xfrm>
          <a:prstGeom prst="triangle">
            <a:avLst>
              <a:gd name="adj" fmla="val 50000"/>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8" name="矩形 7">
            <a:hlinkClick r:id="" action="ppaction://hlinkshowjump?jump=nextslide"/>
          </p:cNvPr>
          <p:cNvSpPr/>
          <p:nvPr/>
        </p:nvSpPr>
        <p:spPr>
          <a:xfrm>
            <a:off x="8676456" y="5144352"/>
            <a:ext cx="396044" cy="396044"/>
          </a:xfrm>
          <a:prstGeom prst="rect">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514247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3156" y="1"/>
            <a:ext cx="9275676" cy="5737820"/>
            <a:chOff x="0" y="0"/>
            <a:chExt cx="9144000" cy="5715001"/>
          </a:xfrm>
        </p:grpSpPr>
        <p:pic>
          <p:nvPicPr>
            <p:cNvPr id="2050" name="Picture 2" descr="http://ww2.sinaimg.cn/large/9ac2243agw1ehzem546w4j21kw0xg42z.jpg"/>
            <p:cNvPicPr>
              <a:picLocks noChangeAspect="1" noChangeArrowheads="1"/>
            </p:cNvPicPr>
            <p:nvPr/>
          </p:nvPicPr>
          <p:blipFill rotWithShape="1">
            <a:blip r:embed="rId3">
              <a:extLst>
                <a:ext uri="{28A0092B-C50C-407E-A947-70E740481C1C}">
                  <a14:useLocalDpi xmlns:a14="http://schemas.microsoft.com/office/drawing/2010/main" val="0"/>
                </a:ext>
              </a:extLst>
            </a:blip>
            <a:srcRect l="823" t="4870" r="66782" b="7838"/>
            <a:stretch/>
          </p:blipFill>
          <p:spPr bwMode="auto">
            <a:xfrm>
              <a:off x="2901425" y="1"/>
              <a:ext cx="3600400" cy="5715000"/>
            </a:xfrm>
            <a:prstGeom prst="rect">
              <a:avLst/>
            </a:prstGeom>
            <a:solidFill>
              <a:schemeClr val="tx1"/>
            </a:solidFill>
            <a:ln>
              <a:solidFill>
                <a:schemeClr val="tx1"/>
              </a:solidFill>
            </a:ln>
          </p:spPr>
        </p:pic>
        <p:sp>
          <p:nvSpPr>
            <p:cNvPr id="6" name="矩形 5"/>
            <p:cNvSpPr/>
            <p:nvPr/>
          </p:nvSpPr>
          <p:spPr>
            <a:xfrm>
              <a:off x="0" y="0"/>
              <a:ext cx="2901425" cy="5715000"/>
            </a:xfrm>
            <a:prstGeom prst="rect">
              <a:avLst/>
            </a:prstGeom>
            <a:solidFill>
              <a:srgbClr val="1E1E1E"/>
            </a:solidFill>
            <a:ln>
              <a:solidFill>
                <a:srgbClr val="1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242575" y="0"/>
              <a:ext cx="2901425" cy="5715000"/>
            </a:xfrm>
            <a:prstGeom prst="rect">
              <a:avLst/>
            </a:prstGeom>
            <a:solidFill>
              <a:srgbClr val="1E1E1E"/>
            </a:solidFill>
            <a:ln>
              <a:solidFill>
                <a:srgbClr val="1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901425" y="913284"/>
              <a:ext cx="3182743" cy="3672408"/>
            </a:xfrm>
            <a:prstGeom prst="rect">
              <a:avLst/>
            </a:prstGeom>
            <a:solidFill>
              <a:srgbClr val="1E1E1E"/>
            </a:solidFill>
            <a:ln>
              <a:solidFill>
                <a:srgbClr val="1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标题 14"/>
          <p:cNvSpPr>
            <a:spLocks noGrp="1"/>
          </p:cNvSpPr>
          <p:nvPr>
            <p:ph type="title"/>
          </p:nvPr>
        </p:nvSpPr>
        <p:spPr/>
        <p:txBody>
          <a:bodyPr/>
          <a:lstStyle/>
          <a:p>
            <a:endParaRPr lang="zh-CN" altLang="en-US" dirty="0"/>
          </a:p>
        </p:txBody>
      </p:sp>
      <p:sp>
        <p:nvSpPr>
          <p:cNvPr id="19" name="内容占位符 18"/>
          <p:cNvSpPr>
            <a:spLocks noGrp="1"/>
          </p:cNvSpPr>
          <p:nvPr>
            <p:ph idx="1"/>
          </p:nvPr>
        </p:nvSpPr>
        <p:spPr>
          <a:xfrm>
            <a:off x="457200" y="1333500"/>
            <a:ext cx="8229600" cy="3252192"/>
          </a:xfrm>
          <a:prstGeom prst="rect">
            <a:avLst/>
          </a:prstGeom>
          <a:solidFill>
            <a:srgbClr val="1E1E1E"/>
          </a:solidFill>
          <a:ln>
            <a:solidFill>
              <a:srgbClr val="1E1E1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indent="0">
              <a:buNone/>
            </a:pPr>
            <a:r>
              <a:rPr lang="en-US" altLang="zh-CN" dirty="0" smtClean="0">
                <a:solidFill>
                  <a:schemeClr val="bg1"/>
                </a:solidFill>
                <a:latin typeface="Segoe UI Light" panose="020B0502040204020203" pitchFamily="34" charset="0"/>
              </a:rPr>
              <a:t>For a long time, iOS and Android dominate(</a:t>
            </a:r>
            <a:r>
              <a:rPr lang="zh-CN" altLang="en-US" dirty="0" smtClean="0">
                <a:solidFill>
                  <a:schemeClr val="bg1"/>
                </a:solidFill>
                <a:latin typeface="Segoe UI Light" panose="020B0502040204020203" pitchFamily="34" charset="0"/>
              </a:rPr>
              <a:t>主宰着） </a:t>
            </a:r>
            <a:r>
              <a:rPr lang="en-US" altLang="zh-CN" dirty="0" smtClean="0">
                <a:solidFill>
                  <a:schemeClr val="bg1"/>
                </a:solidFill>
                <a:latin typeface="Segoe UI Light" panose="020B0502040204020203" pitchFamily="34" charset="0"/>
              </a:rPr>
              <a:t>our Smartphones . they both have a long history. And their company-apple&amp;google have released many products. Now, let’s recall the history of them.</a:t>
            </a:r>
          </a:p>
          <a:p>
            <a:pPr marL="0" indent="0">
              <a:buNone/>
            </a:pPr>
            <a:endParaRPr lang="zh-CN" altLang="en-US" dirty="0">
              <a:solidFill>
                <a:schemeClr val="bg1"/>
              </a:solidFill>
              <a:latin typeface="Segoe UI Light" panose="020B0502040204020203" pitchFamily="34" charset="0"/>
            </a:endParaRPr>
          </a:p>
        </p:txBody>
      </p:sp>
      <p:sp>
        <p:nvSpPr>
          <p:cNvPr id="22" name="TextBox 21">
            <a:hlinkClick r:id="" action="ppaction://hlinkshowjump?jump=nextslide"/>
          </p:cNvPr>
          <p:cNvSpPr txBox="1"/>
          <p:nvPr/>
        </p:nvSpPr>
        <p:spPr>
          <a:xfrm>
            <a:off x="4283968" y="4819235"/>
            <a:ext cx="792088" cy="646331"/>
          </a:xfrm>
          <a:prstGeom prst="rect">
            <a:avLst/>
          </a:prstGeom>
          <a:noFill/>
        </p:spPr>
        <p:txBody>
          <a:bodyPr wrap="square" rtlCol="0">
            <a:spAutoFit/>
          </a:bodyPr>
          <a:lstStyle/>
          <a:p>
            <a:r>
              <a:rPr lang="en-US" altLang="zh-CN" dirty="0" smtClean="0"/>
              <a:t>             </a:t>
            </a:r>
          </a:p>
          <a:p>
            <a:endParaRPr lang="zh-CN" altLang="en-US" dirty="0"/>
          </a:p>
        </p:txBody>
      </p:sp>
    </p:spTree>
    <p:extLst>
      <p:ext uri="{BB962C8B-B14F-4D97-AF65-F5344CB8AC3E}">
        <p14:creationId xmlns:p14="http://schemas.microsoft.com/office/powerpoint/2010/main" val="211996321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333500"/>
            <a:ext cx="4618856" cy="3771636"/>
          </a:xfrm>
        </p:spPr>
        <p:txBody>
          <a:bodyPr/>
          <a:lstStyle/>
          <a:p>
            <a:r>
              <a:rPr lang="en-US" altLang="zh-CN" sz="2800" dirty="0">
                <a:latin typeface="Segoe UI Light" panose="020B0502040204020203" pitchFamily="34" charset="0"/>
              </a:rPr>
              <a:t>The second nexus phone that made by </a:t>
            </a:r>
            <a:r>
              <a:rPr lang="en-US" altLang="zh-CN" sz="2800" dirty="0" smtClean="0">
                <a:latin typeface="Segoe UI Light" panose="020B0502040204020203" pitchFamily="34" charset="0"/>
              </a:rPr>
              <a:t>Samsung. </a:t>
            </a:r>
            <a:r>
              <a:rPr lang="en-US" altLang="zh-CN" sz="2800" dirty="0">
                <a:latin typeface="Segoe UI Light" panose="020B0502040204020203" pitchFamily="34" charset="0"/>
              </a:rPr>
              <a:t>By the way, it is the first phone that used android 4.0(ice-cream sandwich)</a:t>
            </a:r>
            <a:endParaRPr lang="zh-CN" altLang="en-US" sz="2800" dirty="0">
              <a:latin typeface="Segoe UI Light" panose="020B0502040204020203" pitchFamily="34" charset="0"/>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265212"/>
            <a:ext cx="5747243"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248" y="891729"/>
            <a:ext cx="2209800" cy="399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椭圆 5">
            <a:hlinkClick r:id="rId6" action="ppaction://hlinksldjump"/>
          </p:cNvPr>
          <p:cNvSpPr/>
          <p:nvPr/>
        </p:nvSpPr>
        <p:spPr>
          <a:xfrm>
            <a:off x="8170940" y="5155987"/>
            <a:ext cx="396044" cy="396044"/>
          </a:xfrm>
          <a:prstGeom prst="ellipse">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7" name="等腰三角形 6">
            <a:hlinkClick r:id="" action="ppaction://hlinkshowjump?jump=previousslide"/>
          </p:cNvPr>
          <p:cNvSpPr/>
          <p:nvPr/>
        </p:nvSpPr>
        <p:spPr>
          <a:xfrm rot="16200000">
            <a:off x="7713039" y="5189070"/>
            <a:ext cx="396044" cy="341417"/>
          </a:xfrm>
          <a:prstGeom prst="triangle">
            <a:avLst>
              <a:gd name="adj" fmla="val 50000"/>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8" name="矩形 7">
            <a:hlinkClick r:id="" action="ppaction://hlinkshowjump?jump=nextslide"/>
          </p:cNvPr>
          <p:cNvSpPr/>
          <p:nvPr/>
        </p:nvSpPr>
        <p:spPr>
          <a:xfrm>
            <a:off x="8676456" y="5144352"/>
            <a:ext cx="396044" cy="396044"/>
          </a:xfrm>
          <a:prstGeom prst="rect">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292040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333500"/>
            <a:ext cx="4690864" cy="3771636"/>
          </a:xfrm>
        </p:spPr>
        <p:txBody>
          <a:bodyPr>
            <a:normAutofit/>
          </a:bodyPr>
          <a:lstStyle/>
          <a:p>
            <a:r>
              <a:rPr lang="en-US" altLang="zh-CN" sz="2800" dirty="0">
                <a:latin typeface="Segoe UI Light" panose="020B0502040204020203" pitchFamily="34" charset="0"/>
              </a:rPr>
              <a:t>The Nexus 4 (codenamed Mako[11] or Occam[5]) is a smartphone co-developed by Google and LG Electronics that runs the Android operating system. It is the fourth smartphone in the Google Nexus series.</a:t>
            </a:r>
            <a:endParaRPr lang="zh-CN" altLang="en-US" sz="2800" dirty="0">
              <a:latin typeface="Segoe UI Light" panose="020B0502040204020203" pitchFamily="34"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24998"/>
            <a:ext cx="4896544" cy="13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241" y="1410412"/>
            <a:ext cx="2425788" cy="3376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椭圆 5">
            <a:hlinkClick r:id="rId5" action="ppaction://hlinksldjump"/>
          </p:cNvPr>
          <p:cNvSpPr/>
          <p:nvPr/>
        </p:nvSpPr>
        <p:spPr>
          <a:xfrm>
            <a:off x="8170940" y="5155987"/>
            <a:ext cx="396044" cy="396044"/>
          </a:xfrm>
          <a:prstGeom prst="ellipse">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7" name="等腰三角形 6">
            <a:hlinkClick r:id="" action="ppaction://hlinkshowjump?jump=previousslide"/>
          </p:cNvPr>
          <p:cNvSpPr/>
          <p:nvPr/>
        </p:nvSpPr>
        <p:spPr>
          <a:xfrm rot="16200000">
            <a:off x="7713039" y="5189070"/>
            <a:ext cx="396044" cy="341417"/>
          </a:xfrm>
          <a:prstGeom prst="triangle">
            <a:avLst>
              <a:gd name="adj" fmla="val 50000"/>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8" name="矩形 7">
            <a:hlinkClick r:id="" action="ppaction://hlinkshowjump?jump=nextslide"/>
          </p:cNvPr>
          <p:cNvSpPr/>
          <p:nvPr/>
        </p:nvSpPr>
        <p:spPr>
          <a:xfrm>
            <a:off x="8676456" y="5144352"/>
            <a:ext cx="396044" cy="396044"/>
          </a:xfrm>
          <a:prstGeom prst="rect">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27585473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57200" y="1333500"/>
            <a:ext cx="4042792" cy="3771636"/>
          </a:xfrm>
        </p:spPr>
        <p:txBody>
          <a:bodyPr>
            <a:normAutofit/>
          </a:bodyPr>
          <a:lstStyle/>
          <a:p>
            <a:r>
              <a:rPr lang="en-US" altLang="zh-CN" sz="2800" dirty="0">
                <a:latin typeface="Segoe UI Light" panose="020B0502040204020203" pitchFamily="34" charset="0"/>
              </a:rPr>
              <a:t>Nexus 5 (codenamed Hammerhead)[12] is an Android smartphone manufactured by LG Electronics. Co-developed with and marketed by Google Inc. </a:t>
            </a:r>
            <a:endParaRPr lang="zh-CN" altLang="en-US" sz="2800" dirty="0">
              <a:latin typeface="Segoe UI Light" panose="020B0502040204020203" pitchFamily="34" charset="0"/>
            </a:endParaRP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720" y="30260"/>
            <a:ext cx="4511445" cy="1171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18781" y="621727"/>
            <a:ext cx="2610435" cy="4415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椭圆 6">
            <a:hlinkClick r:id="rId6" action="ppaction://hlinksldjump"/>
          </p:cNvPr>
          <p:cNvSpPr/>
          <p:nvPr/>
        </p:nvSpPr>
        <p:spPr>
          <a:xfrm>
            <a:off x="8170940" y="5155987"/>
            <a:ext cx="396044" cy="396044"/>
          </a:xfrm>
          <a:prstGeom prst="ellipse">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8" name="等腰三角形 7">
            <a:hlinkClick r:id="" action="ppaction://hlinkshowjump?jump=previousslide"/>
          </p:cNvPr>
          <p:cNvSpPr/>
          <p:nvPr/>
        </p:nvSpPr>
        <p:spPr>
          <a:xfrm rot="16200000">
            <a:off x="7713039" y="5189070"/>
            <a:ext cx="396044" cy="341417"/>
          </a:xfrm>
          <a:prstGeom prst="triangle">
            <a:avLst>
              <a:gd name="adj" fmla="val 50000"/>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9" name="矩形 8">
            <a:hlinkClick r:id="" action="ppaction://hlinkshowjump?jump=nextslide"/>
          </p:cNvPr>
          <p:cNvSpPr/>
          <p:nvPr/>
        </p:nvSpPr>
        <p:spPr>
          <a:xfrm>
            <a:off x="8676456" y="5144352"/>
            <a:ext cx="396044" cy="396044"/>
          </a:xfrm>
          <a:prstGeom prst="rect">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371122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111343" y="1471250"/>
            <a:ext cx="2629009" cy="4235992"/>
          </a:xfrm>
        </p:spPr>
      </p:pic>
      <p:sp>
        <p:nvSpPr>
          <p:cNvPr id="5" name="矩形 4"/>
          <p:cNvSpPr/>
          <p:nvPr/>
        </p:nvSpPr>
        <p:spPr>
          <a:xfrm>
            <a:off x="611560" y="1561356"/>
            <a:ext cx="4572000" cy="3108543"/>
          </a:xfrm>
          <a:prstGeom prst="rect">
            <a:avLst/>
          </a:prstGeom>
        </p:spPr>
        <p:txBody>
          <a:bodyPr>
            <a:spAutoFit/>
          </a:bodyPr>
          <a:lstStyle/>
          <a:p>
            <a:r>
              <a:rPr lang="en-US" altLang="zh-CN" sz="2800" dirty="0">
                <a:latin typeface="Segoe UI Light" panose="020B0502040204020203" pitchFamily="34" charset="0"/>
              </a:rPr>
              <a:t>The Nexus 6 (codenamed Shamu) is a phablet co-developed by Google and Motorola Mobility that runs the Android operating system. The successor to the Nexus </a:t>
            </a:r>
            <a:r>
              <a:rPr lang="en-US" altLang="zh-CN" sz="2800" dirty="0" smtClean="0">
                <a:latin typeface="Segoe UI Light" panose="020B0502040204020203" pitchFamily="34" charset="0"/>
              </a:rPr>
              <a:t>5.</a:t>
            </a:r>
            <a:endParaRPr lang="zh-CN" altLang="en-US" sz="2800" dirty="0">
              <a:latin typeface="Segoe UI Light" panose="020B0502040204020203" pitchFamily="34" charset="0"/>
            </a:endParaRP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1777380"/>
            <a:ext cx="2056163" cy="3623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椭圆 6">
            <a:hlinkClick r:id="rId5" action="ppaction://hlinksldjump"/>
          </p:cNvPr>
          <p:cNvSpPr/>
          <p:nvPr/>
        </p:nvSpPr>
        <p:spPr>
          <a:xfrm>
            <a:off x="8170940" y="5155987"/>
            <a:ext cx="396044" cy="396044"/>
          </a:xfrm>
          <a:prstGeom prst="ellipse">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8" name="等腰三角形 7">
            <a:hlinkClick r:id="" action="ppaction://hlinkshowjump?jump=previousslide"/>
          </p:cNvPr>
          <p:cNvSpPr/>
          <p:nvPr/>
        </p:nvSpPr>
        <p:spPr>
          <a:xfrm rot="16200000">
            <a:off x="7713039" y="5189070"/>
            <a:ext cx="396044" cy="341417"/>
          </a:xfrm>
          <a:prstGeom prst="triangle">
            <a:avLst>
              <a:gd name="adj" fmla="val 50000"/>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9" name="矩形 8">
            <a:hlinkClick r:id="" action="ppaction://hlinkshowjump?jump=nextslide"/>
          </p:cNvPr>
          <p:cNvSpPr/>
          <p:nvPr/>
        </p:nvSpPr>
        <p:spPr>
          <a:xfrm>
            <a:off x="8676456" y="5144352"/>
            <a:ext cx="396044" cy="396044"/>
          </a:xfrm>
          <a:prstGeom prst="rect">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770071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576" y="-17591"/>
            <a:ext cx="10188624" cy="5711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157027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boosharticles.com/wp-content/uploads/2015/06/google-play-stor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106488"/>
            <a:ext cx="6144683" cy="460851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latin typeface="Segoe UI Light" panose="020B0502040204020203" pitchFamily="34" charset="0"/>
              </a:rPr>
              <a:t>What’s more, android has many open-source such as miui, H2os</a:t>
            </a:r>
            <a:r>
              <a:rPr lang="en-US" altLang="zh-CN" dirty="0">
                <a:latin typeface="Segoe UI Light" panose="020B0502040204020203" pitchFamily="34" charset="0"/>
              </a:rPr>
              <a:t>, </a:t>
            </a:r>
            <a:r>
              <a:rPr lang="en-US" altLang="zh-CN" dirty="0" smtClean="0">
                <a:latin typeface="Segoe UI Light" panose="020B0502040204020203" pitchFamily="34" charset="0"/>
              </a:rPr>
              <a:t>CyanogenMod and so on. It is really a fantastic system.</a:t>
            </a:r>
            <a:endParaRPr lang="zh-CN" altLang="en-US" dirty="0">
              <a:latin typeface="Segoe UI Light" panose="020B0502040204020203" pitchFamily="34" charset="0"/>
            </a:endParaRPr>
          </a:p>
        </p:txBody>
      </p:sp>
      <p:sp>
        <p:nvSpPr>
          <p:cNvPr id="4" name="椭圆 3">
            <a:hlinkClick r:id="rId4" action="ppaction://hlinksldjump"/>
          </p:cNvPr>
          <p:cNvSpPr/>
          <p:nvPr/>
        </p:nvSpPr>
        <p:spPr>
          <a:xfrm>
            <a:off x="8170940" y="5155987"/>
            <a:ext cx="396044" cy="396044"/>
          </a:xfrm>
          <a:prstGeom prst="ellipse">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等腰三角形 4">
            <a:hlinkClick r:id="" action="ppaction://hlinkshowjump?jump=previousslide"/>
          </p:cNvPr>
          <p:cNvSpPr/>
          <p:nvPr/>
        </p:nvSpPr>
        <p:spPr>
          <a:xfrm rot="16200000">
            <a:off x="7713039" y="5189070"/>
            <a:ext cx="396044" cy="341417"/>
          </a:xfrm>
          <a:prstGeom prst="triangle">
            <a:avLst>
              <a:gd name="adj" fmla="val 50000"/>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6" name="矩形 5">
            <a:hlinkClick r:id="" action="ppaction://hlinkshowjump?jump=nextslide"/>
          </p:cNvPr>
          <p:cNvSpPr/>
          <p:nvPr/>
        </p:nvSpPr>
        <p:spPr>
          <a:xfrm>
            <a:off x="8676456" y="5144352"/>
            <a:ext cx="396044" cy="396044"/>
          </a:xfrm>
          <a:prstGeom prst="rect">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35430614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latin typeface="Segoe UI Light" panose="020B0502040204020203" pitchFamily="34" charset="0"/>
              </a:rPr>
              <a:t>But, every coin has two sides. They both has their advantages and disadvantages. For example, iphone could not use the Third-party software, and android has a serious about safe.</a:t>
            </a:r>
            <a:endParaRPr lang="zh-CN" altLang="en-US" dirty="0">
              <a:latin typeface="Segoe UI Light" panose="020B0502040204020203" pitchFamily="34" charset="0"/>
            </a:endParaRPr>
          </a:p>
        </p:txBody>
      </p:sp>
    </p:spTree>
    <p:extLst>
      <p:ext uri="{BB962C8B-B14F-4D97-AF65-F5344CB8AC3E}">
        <p14:creationId xmlns:p14="http://schemas.microsoft.com/office/powerpoint/2010/main" val="418382190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AND,</a:t>
            </a:r>
            <a:endParaRPr lang="zh-CN" altLang="en-US" dirty="0"/>
          </a:p>
        </p:txBody>
      </p:sp>
      <p:sp>
        <p:nvSpPr>
          <p:cNvPr id="3" name="内容占位符 2"/>
          <p:cNvSpPr>
            <a:spLocks noGrp="1"/>
          </p:cNvSpPr>
          <p:nvPr>
            <p:ph idx="1"/>
          </p:nvPr>
        </p:nvSpPr>
        <p:spPr/>
        <p:txBody>
          <a:bodyPr/>
          <a:lstStyle/>
          <a:p>
            <a:r>
              <a:rPr lang="en-US" altLang="zh-CN" dirty="0" smtClean="0">
                <a:latin typeface="Segoe UI Light" panose="020B0502040204020203" pitchFamily="34" charset="0"/>
              </a:rPr>
              <a:t>IOS and Android are both great systems. </a:t>
            </a:r>
            <a:r>
              <a:rPr lang="en-US" altLang="zh-CN" dirty="0">
                <a:latin typeface="Segoe UI Light" panose="020B0502040204020203" pitchFamily="34" charset="0"/>
              </a:rPr>
              <a:t>They </a:t>
            </a:r>
            <a:r>
              <a:rPr lang="en-US" altLang="zh-CN" dirty="0" smtClean="0">
                <a:latin typeface="Segoe UI Light" panose="020B0502040204020203" pitchFamily="34" charset="0"/>
              </a:rPr>
              <a:t>penetration(</a:t>
            </a:r>
            <a:r>
              <a:rPr lang="zh-CN" altLang="en-US" dirty="0">
                <a:latin typeface="Segoe UI Light" panose="020B0502040204020203" pitchFamily="34" charset="0"/>
              </a:rPr>
              <a:t>渗透</a:t>
            </a:r>
            <a:r>
              <a:rPr lang="zh-CN" altLang="en-US" dirty="0" smtClean="0">
                <a:latin typeface="Segoe UI Light" panose="020B0502040204020203" pitchFamily="34" charset="0"/>
              </a:rPr>
              <a:t>进了</a:t>
            </a:r>
            <a:r>
              <a:rPr lang="en-US" altLang="zh-CN" dirty="0" smtClean="0">
                <a:latin typeface="Segoe UI Light" panose="020B0502040204020203" pitchFamily="34" charset="0"/>
              </a:rPr>
              <a:t>) </a:t>
            </a:r>
            <a:r>
              <a:rPr lang="en-US" altLang="zh-CN" dirty="0">
                <a:latin typeface="Segoe UI Light" panose="020B0502040204020203" pitchFamily="34" charset="0"/>
              </a:rPr>
              <a:t>in </a:t>
            </a:r>
            <a:r>
              <a:rPr lang="en-US" altLang="zh-CN" dirty="0" smtClean="0">
                <a:latin typeface="Segoe UI Light" panose="020B0502040204020203" pitchFamily="34" charset="0"/>
              </a:rPr>
              <a:t>every part of </a:t>
            </a:r>
            <a:r>
              <a:rPr lang="en-US" altLang="zh-CN" dirty="0">
                <a:latin typeface="Segoe UI Light" panose="020B0502040204020203" pitchFamily="34" charset="0"/>
              </a:rPr>
              <a:t>our </a:t>
            </a:r>
            <a:r>
              <a:rPr lang="en-US" altLang="zh-CN" dirty="0" smtClean="0">
                <a:latin typeface="Segoe UI Light" panose="020B0502040204020203" pitchFamily="34" charset="0"/>
              </a:rPr>
              <a:t>live. </a:t>
            </a:r>
            <a:r>
              <a:rPr lang="en-US" altLang="zh-CN" dirty="0">
                <a:latin typeface="Segoe UI Light" panose="020B0502040204020203" pitchFamily="34" charset="0"/>
              </a:rPr>
              <a:t>We almost can not do </a:t>
            </a:r>
            <a:r>
              <a:rPr lang="en-US" altLang="zh-CN" dirty="0" smtClean="0">
                <a:latin typeface="Segoe UI Light" panose="020B0502040204020203" pitchFamily="34" charset="0"/>
              </a:rPr>
              <a:t>anything without them. I can’t imagine a life without the smartphones</a:t>
            </a:r>
            <a:r>
              <a:rPr lang="en-US" altLang="zh-CN" dirty="0" smtClean="0"/>
              <a:t>.</a:t>
            </a:r>
            <a:endParaRPr lang="zh-CN" altLang="en-US" dirty="0"/>
          </a:p>
        </p:txBody>
      </p:sp>
      <p:sp>
        <p:nvSpPr>
          <p:cNvPr id="4" name="椭圆 3">
            <a:hlinkClick r:id="rId3" action="ppaction://hlinksldjump"/>
          </p:cNvPr>
          <p:cNvSpPr/>
          <p:nvPr/>
        </p:nvSpPr>
        <p:spPr>
          <a:xfrm>
            <a:off x="8170940" y="5155987"/>
            <a:ext cx="396044" cy="396044"/>
          </a:xfrm>
          <a:prstGeom prst="ellipse">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等腰三角形 4">
            <a:hlinkClick r:id="" action="ppaction://hlinkshowjump?jump=previousslide"/>
          </p:cNvPr>
          <p:cNvSpPr/>
          <p:nvPr/>
        </p:nvSpPr>
        <p:spPr>
          <a:xfrm rot="16200000">
            <a:off x="7713039" y="5189070"/>
            <a:ext cx="396044" cy="341417"/>
          </a:xfrm>
          <a:prstGeom prst="triangle">
            <a:avLst>
              <a:gd name="adj" fmla="val 50000"/>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6" name="矩形 5">
            <a:hlinkClick r:id="" action="ppaction://hlinkshowjump?jump=nextslide"/>
          </p:cNvPr>
          <p:cNvSpPr/>
          <p:nvPr/>
        </p:nvSpPr>
        <p:spPr>
          <a:xfrm>
            <a:off x="8676456" y="5144352"/>
            <a:ext cx="396044" cy="396044"/>
          </a:xfrm>
          <a:prstGeom prst="rect">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00553243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a:bodyPr>
          <a:lstStyle/>
          <a:p>
            <a:r>
              <a:rPr lang="en-US" altLang="zh-CN" sz="6000" dirty="0" smtClean="0">
                <a:latin typeface="Segoe UI Light" panose="020B0502040204020203" pitchFamily="34" charset="0"/>
              </a:rPr>
              <a:t>The End</a:t>
            </a:r>
            <a:endParaRPr lang="zh-CN" altLang="en-US" sz="6000" dirty="0">
              <a:latin typeface="Segoe UI Light" panose="020B0502040204020203" pitchFamily="34" charset="0"/>
            </a:endParaRPr>
          </a:p>
        </p:txBody>
      </p:sp>
      <p:sp>
        <p:nvSpPr>
          <p:cNvPr id="5" name="副标题 4"/>
          <p:cNvSpPr>
            <a:spLocks noGrp="1"/>
          </p:cNvSpPr>
          <p:nvPr>
            <p:ph type="subTitle" idx="1"/>
          </p:nvPr>
        </p:nvSpPr>
        <p:spPr/>
        <p:txBody>
          <a:bodyPr/>
          <a:lstStyle/>
          <a:p>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00545"/>
            <a:ext cx="9144000" cy="1737275"/>
          </a:xfrm>
          <a:prstGeom prst="rect">
            <a:avLst/>
          </a:prstGeom>
        </p:spPr>
      </p:pic>
    </p:spTree>
    <p:extLst>
      <p:ext uri="{BB962C8B-B14F-4D97-AF65-F5344CB8AC3E}">
        <p14:creationId xmlns:p14="http://schemas.microsoft.com/office/powerpoint/2010/main" val="7319942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09228"/>
            <a:ext cx="8229600" cy="952500"/>
          </a:xfrm>
        </p:spPr>
        <p:txBody>
          <a:bodyPr>
            <a:noAutofit/>
          </a:bodyPr>
          <a:lstStyle/>
          <a:p>
            <a:r>
              <a:rPr lang="en-US" altLang="zh-CN" sz="8000" dirty="0" smtClean="0">
                <a:latin typeface="Segoe UI Light" panose="020B0502040204020203" pitchFamily="34" charset="0"/>
                <a:cs typeface="Leelawadee" panose="020B0502040204020203" pitchFamily="34" charset="-34"/>
              </a:rPr>
              <a:t>One More Thing…</a:t>
            </a:r>
            <a:endParaRPr lang="zh-CN" altLang="en-US" sz="8000" dirty="0">
              <a:latin typeface="Segoe UI Light" panose="020B0502040204020203" pitchFamily="34" charset="0"/>
              <a:cs typeface="Leelawadee" panose="020B0502040204020203" pitchFamily="34" charset="-34"/>
            </a:endParaRPr>
          </a:p>
        </p:txBody>
      </p:sp>
      <p:pic>
        <p:nvPicPr>
          <p:cNvPr id="8" name="内容占位符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14800" y="1947912"/>
            <a:ext cx="5029200" cy="3771900"/>
          </a:xfrm>
        </p:spPr>
      </p:pic>
    </p:spTree>
    <p:extLst>
      <p:ext uri="{BB962C8B-B14F-4D97-AF65-F5344CB8AC3E}">
        <p14:creationId xmlns:p14="http://schemas.microsoft.com/office/powerpoint/2010/main" val="3787334280"/>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Android or IOS?</a:t>
            </a:r>
            <a:endParaRPr lang="zh-CN" altLang="en-US" dirty="0"/>
          </a:p>
        </p:txBody>
      </p:sp>
      <p:pic>
        <p:nvPicPr>
          <p:cNvPr id="8" name="内容占位符 7"/>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748515" y="1190685"/>
            <a:ext cx="4395485" cy="4513684"/>
          </a:xfrm>
        </p:spPr>
      </p:pic>
      <p:sp>
        <p:nvSpPr>
          <p:cNvPr id="6" name="内容占位符 5"/>
          <p:cNvSpPr>
            <a:spLocks noGrp="1"/>
          </p:cNvSpPr>
          <p:nvPr>
            <p:ph sz="half" idx="2"/>
          </p:nvPr>
        </p:nvSpPr>
        <p:spPr/>
        <p:txBody>
          <a:bodyPr/>
          <a:lstStyle/>
          <a:p>
            <a:endParaRPr lang="zh-CN" altLang="en-US" dirty="0" smtClean="0"/>
          </a:p>
          <a:p>
            <a:pPr marL="0" indent="0">
              <a:buNone/>
            </a:pPr>
            <a:endParaRPr lang="zh-CN" altLang="en-US" dirty="0"/>
          </a:p>
        </p:txBody>
      </p:sp>
      <p:sp>
        <p:nvSpPr>
          <p:cNvPr id="7" name="AutoShape 1" descr="C:\Users\GHF\AppData\Roaming\Tencent\Users\871270515\QQ\WinTemp\RichOle\AS12U@7{8UW_{J~IO{TT.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9774" y="504056"/>
            <a:ext cx="1057300" cy="1057300"/>
          </a:xfrm>
          <a:prstGeom prst="rect">
            <a:avLst/>
          </a:prstGeom>
        </p:spPr>
      </p:pic>
      <p:pic>
        <p:nvPicPr>
          <p:cNvPr id="1026" name="Picture 2" descr="C:\Users\GHF\AppData\Roaming\Tencent\Users\871270515\QQ\WinTemp\RichOle\NUJ$70_RCZ4W~B$9RY%)RM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1319" y="1561356"/>
            <a:ext cx="2134657" cy="396044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GHF\AppData\Roaming\Tencent\Users\871270515\QQ\WinTemp\RichOle\]ROLREBD}9JALO)09P]Z5T1.png"/>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2365301" y="1849388"/>
            <a:ext cx="1864817" cy="3336962"/>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rotWithShape="1">
          <a:blip r:embed="rId7">
            <a:extLst>
              <a:ext uri="{28A0092B-C50C-407E-A947-70E740481C1C}">
                <a14:useLocalDpi xmlns:a14="http://schemas.microsoft.com/office/drawing/2010/main" val="0"/>
              </a:ext>
            </a:extLst>
          </a:blip>
          <a:srcRect l="16131" r="12626"/>
          <a:stretch/>
        </p:blipFill>
        <p:spPr>
          <a:xfrm>
            <a:off x="0" y="4057857"/>
            <a:ext cx="2069432" cy="1657143"/>
          </a:xfrm>
          <a:prstGeom prst="rect">
            <a:avLst/>
          </a:prstGeom>
        </p:spPr>
      </p:pic>
      <p:sp>
        <p:nvSpPr>
          <p:cNvPr id="11" name="TextBox 10"/>
          <p:cNvSpPr txBox="1"/>
          <p:nvPr/>
        </p:nvSpPr>
        <p:spPr>
          <a:xfrm flipH="1">
            <a:off x="211784" y="1190685"/>
            <a:ext cx="4589905" cy="4524315"/>
          </a:xfrm>
          <a:prstGeom prst="rect">
            <a:avLst/>
          </a:prstGeom>
          <a:noFill/>
        </p:spPr>
        <p:txBody>
          <a:bodyPr wrap="square" rtlCol="0">
            <a:spAutoFit/>
          </a:bodyPr>
          <a:lstStyle/>
          <a:p>
            <a:r>
              <a:rPr lang="en-US" altLang="zh-CN" sz="9600" dirty="0" smtClean="0"/>
              <a:t>                </a:t>
            </a:r>
          </a:p>
          <a:p>
            <a:r>
              <a:rPr lang="en-US" altLang="zh-CN" sz="9600" dirty="0"/>
              <a:t> </a:t>
            </a:r>
            <a:r>
              <a:rPr lang="en-US" altLang="zh-CN" sz="9600" dirty="0" smtClean="0"/>
              <a:t>               </a:t>
            </a:r>
          </a:p>
          <a:p>
            <a:r>
              <a:rPr lang="en-US" altLang="zh-CN" sz="9600" dirty="0"/>
              <a:t> </a:t>
            </a:r>
            <a:r>
              <a:rPr lang="en-US" altLang="zh-CN" sz="9600" dirty="0" smtClean="0"/>
              <a:t>                </a:t>
            </a:r>
            <a:endParaRPr lang="zh-CN" altLang="en-US" sz="9600" dirty="0"/>
          </a:p>
        </p:txBody>
      </p:sp>
      <p:sp>
        <p:nvSpPr>
          <p:cNvPr id="17" name="椭圆 16">
            <a:hlinkClick r:id="rId8" action="ppaction://hlinksldjump"/>
          </p:cNvPr>
          <p:cNvSpPr/>
          <p:nvPr/>
        </p:nvSpPr>
        <p:spPr>
          <a:xfrm>
            <a:off x="8170940" y="5155987"/>
            <a:ext cx="396044" cy="396044"/>
          </a:xfrm>
          <a:prstGeom prst="ellipse">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8" name="等腰三角形 17">
            <a:hlinkClick r:id="" action="ppaction://hlinkshowjump?jump=previousslide"/>
          </p:cNvPr>
          <p:cNvSpPr/>
          <p:nvPr/>
        </p:nvSpPr>
        <p:spPr>
          <a:xfrm rot="16200000">
            <a:off x="7713039" y="5189070"/>
            <a:ext cx="396044" cy="341417"/>
          </a:xfrm>
          <a:prstGeom prst="triangle">
            <a:avLst>
              <a:gd name="adj" fmla="val 50000"/>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9" name="矩形 18">
            <a:hlinkClick r:id="" action="ppaction://hlinkshowjump?jump=nextslide"/>
          </p:cNvPr>
          <p:cNvSpPr/>
          <p:nvPr/>
        </p:nvSpPr>
        <p:spPr>
          <a:xfrm>
            <a:off x="8676456" y="5144352"/>
            <a:ext cx="396044" cy="396044"/>
          </a:xfrm>
          <a:prstGeom prst="rect">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5976218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a:bodyPr>
          <a:lstStyle/>
          <a:p>
            <a:r>
              <a:rPr lang="en-US" altLang="zh-CN" sz="6600" dirty="0">
                <a:latin typeface="Segoe UI Light" panose="020B0502040204020203" pitchFamily="34" charset="0"/>
              </a:rPr>
              <a:t>The </a:t>
            </a:r>
            <a:r>
              <a:rPr lang="en-US" altLang="zh-CN" sz="6600" dirty="0" smtClean="0">
                <a:latin typeface="Segoe UI Light" panose="020B0502040204020203" pitchFamily="34" charset="0"/>
              </a:rPr>
              <a:t>Real End</a:t>
            </a:r>
            <a:endParaRPr lang="zh-CN" altLang="en-US" sz="6600" dirty="0">
              <a:latin typeface="Segoe UI Light" panose="020B0502040204020203" pitchFamily="34" charset="0"/>
            </a:endParaRPr>
          </a:p>
        </p:txBody>
      </p:sp>
      <p:sp>
        <p:nvSpPr>
          <p:cNvPr id="5" name="副标题 4"/>
          <p:cNvSpPr>
            <a:spLocks noGrp="1"/>
          </p:cNvSpPr>
          <p:nvPr>
            <p:ph type="subTitle" idx="1"/>
          </p:nvPr>
        </p:nvSpPr>
        <p:spPr/>
        <p:txBody>
          <a:bodyPr/>
          <a:lstStyle/>
          <a:p>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12" y="1765704"/>
            <a:ext cx="9144000" cy="3972116"/>
          </a:xfrm>
          <a:prstGeom prst="rect">
            <a:avLst/>
          </a:prstGeom>
        </p:spPr>
      </p:pic>
    </p:spTree>
    <p:extLst>
      <p:ext uri="{BB962C8B-B14F-4D97-AF65-F5344CB8AC3E}">
        <p14:creationId xmlns:p14="http://schemas.microsoft.com/office/powerpoint/2010/main" val="3660107810"/>
      </p:ext>
    </p:extLst>
  </p:cSld>
  <p:clrMapOvr>
    <a:masterClrMapping/>
  </p:clrMapOvr>
  <p:transition spd="slow">
    <p:wheel spokes="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63330" y="1323843"/>
            <a:ext cx="8229600" cy="3771636"/>
          </a:xfrm>
        </p:spPr>
        <p:txBody>
          <a:bodyPr/>
          <a:lstStyle/>
          <a:p>
            <a:r>
              <a:rPr lang="en-US" altLang="zh-CN" dirty="0" smtClean="0">
                <a:latin typeface="Segoe UI Light" panose="020B0502040204020203" pitchFamily="34" charset="0"/>
              </a:rPr>
              <a:t>iOS (originally iPhone OS) is a mobile operating system created and developed by Apple Inc. and distributed exclusively for Apple hardware. It is the operating system that presently powers many of the company's mobile devices, including the iPhone, iPad, and iPod touch.</a:t>
            </a:r>
            <a:endParaRPr lang="zh-CN" altLang="en-US" dirty="0">
              <a:latin typeface="Segoe UI Light" panose="020B0502040204020203" pitchFamily="34" charset="0"/>
            </a:endParaRPr>
          </a:p>
        </p:txBody>
      </p:sp>
      <p:sp>
        <p:nvSpPr>
          <p:cNvPr id="7" name="椭圆 6">
            <a:hlinkClick r:id="rId3" action="ppaction://hlinksldjump"/>
          </p:cNvPr>
          <p:cNvSpPr/>
          <p:nvPr/>
        </p:nvSpPr>
        <p:spPr>
          <a:xfrm>
            <a:off x="8170940" y="5155987"/>
            <a:ext cx="396044" cy="396044"/>
          </a:xfrm>
          <a:prstGeom prst="ellipse">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8" name="等腰三角形 7">
            <a:hlinkClick r:id="" action="ppaction://hlinkshowjump?jump=previousslide"/>
          </p:cNvPr>
          <p:cNvSpPr/>
          <p:nvPr/>
        </p:nvSpPr>
        <p:spPr>
          <a:xfrm rot="16200000">
            <a:off x="7713039" y="5189070"/>
            <a:ext cx="396044" cy="341417"/>
          </a:xfrm>
          <a:prstGeom prst="triangle">
            <a:avLst>
              <a:gd name="adj" fmla="val 50000"/>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9" name="矩形 8">
            <a:hlinkClick r:id="" action="ppaction://hlinkshowjump?jump=nextslide"/>
          </p:cNvPr>
          <p:cNvSpPr/>
          <p:nvPr/>
        </p:nvSpPr>
        <p:spPr>
          <a:xfrm>
            <a:off x="8676456" y="5144352"/>
            <a:ext cx="396044" cy="396044"/>
          </a:xfrm>
          <a:prstGeom prst="rect">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3404" y="0"/>
            <a:ext cx="1777380" cy="1777380"/>
          </a:xfrm>
          <a:prstGeom prst="rect">
            <a:avLst/>
          </a:prstGeom>
        </p:spPr>
      </p:pic>
    </p:spTree>
    <p:extLst>
      <p:ext uri="{BB962C8B-B14F-4D97-AF65-F5344CB8AC3E}">
        <p14:creationId xmlns:p14="http://schemas.microsoft.com/office/powerpoint/2010/main" val="108115942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19"/>
          <p:cNvSpPr>
            <a:spLocks noGrp="1"/>
          </p:cNvSpPr>
          <p:nvPr>
            <p:ph idx="1"/>
          </p:nvPr>
        </p:nvSpPr>
        <p:spPr>
          <a:xfrm>
            <a:off x="395536" y="901452"/>
            <a:ext cx="8229600" cy="1379984"/>
          </a:xfrm>
        </p:spPr>
        <p:txBody>
          <a:bodyPr>
            <a:normAutofit fontScale="92500"/>
          </a:bodyPr>
          <a:lstStyle/>
          <a:p>
            <a:r>
              <a:rPr lang="en-US" altLang="zh-CN" sz="2400" dirty="0" smtClean="0">
                <a:latin typeface="Segoe UI Light" panose="020B0502040204020203" pitchFamily="34" charset="0"/>
              </a:rPr>
              <a:t>It is hard to imagine that the first version of the iPhone could not download apps, send e-mail, listen to music and so on. It is only a Touch-screen phone that can access the internet.</a:t>
            </a:r>
            <a:endParaRPr lang="zh-CN" altLang="en-US" sz="2400" dirty="0">
              <a:latin typeface="Segoe UI Light" panose="020B0502040204020203" pitchFamily="34" charset="0"/>
            </a:endParaRPr>
          </a:p>
        </p:txBody>
      </p:sp>
      <p:pic>
        <p:nvPicPr>
          <p:cNvPr id="3074" name="Picture 2" descr="http://photocdn.sohu.com/20150911/mp31458513_1441971008058_1_th.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1993404"/>
            <a:ext cx="3419872" cy="29980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Phon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000895"/>
            <a:ext cx="2194698" cy="3714105"/>
          </a:xfrm>
          <a:prstGeom prst="rect">
            <a:avLst/>
          </a:prstGeom>
          <a:noFill/>
          <a:extLst>
            <a:ext uri="{909E8E84-426E-40DD-AFC4-6F175D3DCCD1}">
              <a14:hiddenFill xmlns:a14="http://schemas.microsoft.com/office/drawing/2010/main">
                <a:solidFill>
                  <a:srgbClr val="FFFFFF"/>
                </a:solidFill>
              </a14:hiddenFill>
            </a:ext>
          </a:extLst>
        </p:spPr>
      </p:pic>
      <p:sp>
        <p:nvSpPr>
          <p:cNvPr id="23" name="椭圆 22">
            <a:hlinkClick r:id="rId5" action="ppaction://hlinksldjump"/>
          </p:cNvPr>
          <p:cNvSpPr/>
          <p:nvPr/>
        </p:nvSpPr>
        <p:spPr>
          <a:xfrm>
            <a:off x="8170940" y="5155987"/>
            <a:ext cx="396044" cy="396044"/>
          </a:xfrm>
          <a:prstGeom prst="ellipse">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24" name="等腰三角形 23"/>
          <p:cNvSpPr/>
          <p:nvPr/>
        </p:nvSpPr>
        <p:spPr>
          <a:xfrm rot="16200000">
            <a:off x="7713039" y="5189070"/>
            <a:ext cx="396044" cy="341417"/>
          </a:xfrm>
          <a:prstGeom prst="triangle">
            <a:avLst>
              <a:gd name="adj" fmla="val 50000"/>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25" name="矩形 24"/>
          <p:cNvSpPr/>
          <p:nvPr/>
        </p:nvSpPr>
        <p:spPr>
          <a:xfrm>
            <a:off x="8676456" y="5144352"/>
            <a:ext cx="396044" cy="396044"/>
          </a:xfrm>
          <a:prstGeom prst="rect">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21" name="TextBox 20"/>
          <p:cNvSpPr txBox="1"/>
          <p:nvPr/>
        </p:nvSpPr>
        <p:spPr>
          <a:xfrm>
            <a:off x="2699792" y="2713484"/>
            <a:ext cx="2448272" cy="120032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sz="3600" b="1" dirty="0">
                <a:solidFill>
                  <a:srgbClr val="4184F3"/>
                </a:solidFill>
                <a:latin typeface="Segoe UI Light" panose="020B0502040204020203" pitchFamily="34" charset="0"/>
              </a:rPr>
              <a:t>Even that</a:t>
            </a:r>
            <a:r>
              <a:rPr lang="en-US" altLang="zh-CN" b="1" dirty="0">
                <a:solidFill>
                  <a:srgbClr val="4184F3"/>
                </a:solidFill>
                <a:latin typeface="Segoe UI Light" panose="020B0502040204020203" pitchFamily="34" charset="0"/>
              </a:rPr>
              <a:t>, </a:t>
            </a:r>
            <a:r>
              <a:rPr lang="en-US" altLang="zh-CN" b="1" dirty="0" smtClean="0">
                <a:latin typeface="Segoe UI Light" panose="020B0502040204020203" pitchFamily="34" charset="0"/>
              </a:rPr>
              <a:t>the first iPhone allowed </a:t>
            </a:r>
            <a:r>
              <a:rPr lang="en-US" altLang="zh-CN" b="1" dirty="0">
                <a:latin typeface="Segoe UI Light" panose="020B0502040204020203" pitchFamily="34" charset="0"/>
              </a:rPr>
              <a:t>people </a:t>
            </a:r>
            <a:r>
              <a:rPr lang="en-US" altLang="zh-CN" b="1" dirty="0" smtClean="0">
                <a:latin typeface="Segoe UI Light" panose="020B0502040204020203" pitchFamily="34" charset="0"/>
              </a:rPr>
              <a:t>crazy.</a:t>
            </a:r>
            <a:endParaRPr lang="zh-CN" altLang="en-US" b="1" dirty="0">
              <a:latin typeface="Segoe UI Light" panose="020B0502040204020203" pitchFamily="34" charset="0"/>
            </a:endParaRPr>
          </a:p>
        </p:txBody>
      </p:sp>
      <p:sp>
        <p:nvSpPr>
          <p:cNvPr id="22" name="TextBox 21"/>
          <p:cNvSpPr txBox="1"/>
          <p:nvPr/>
        </p:nvSpPr>
        <p:spPr>
          <a:xfrm>
            <a:off x="179512" y="193204"/>
            <a:ext cx="2520280" cy="369332"/>
          </a:xfrm>
          <a:prstGeom prst="rect">
            <a:avLst/>
          </a:prstGeom>
          <a:noFill/>
        </p:spPr>
        <p:txBody>
          <a:bodyPr wrap="square" rtlCol="0">
            <a:spAutoFit/>
          </a:bodyPr>
          <a:lstStyle/>
          <a:p>
            <a:r>
              <a:rPr lang="en-US" altLang="zh-CN" dirty="0" smtClean="0"/>
              <a:t>iphone2</a:t>
            </a:r>
            <a:endParaRPr lang="zh-CN" altLang="en-US" dirty="0"/>
          </a:p>
        </p:txBody>
      </p:sp>
    </p:spTree>
    <p:extLst>
      <p:ext uri="{BB962C8B-B14F-4D97-AF65-F5344CB8AC3E}">
        <p14:creationId xmlns:p14="http://schemas.microsoft.com/office/powerpoint/2010/main" val="158357456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Phon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625252"/>
            <a:ext cx="6496050" cy="545782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t>IPhone 4</a:t>
            </a:r>
            <a:endParaRPr lang="zh-CN" altLang="en-US" dirty="0"/>
          </a:p>
        </p:txBody>
      </p:sp>
      <p:sp>
        <p:nvSpPr>
          <p:cNvPr id="3" name="内容占位符 2"/>
          <p:cNvSpPr>
            <a:spLocks noGrp="1"/>
          </p:cNvSpPr>
          <p:nvPr>
            <p:ph idx="1"/>
          </p:nvPr>
        </p:nvSpPr>
        <p:spPr>
          <a:xfrm>
            <a:off x="395536" y="1057300"/>
            <a:ext cx="8229600" cy="3771636"/>
          </a:xfrm>
        </p:spPr>
        <p:txBody>
          <a:bodyPr>
            <a:normAutofit/>
          </a:bodyPr>
          <a:lstStyle/>
          <a:p>
            <a:r>
              <a:rPr lang="en-US" altLang="zh-CN" sz="2000" b="1" dirty="0" smtClean="0">
                <a:latin typeface="Segoe UI Light" panose="020B0502040204020203" pitchFamily="34" charset="0"/>
              </a:rPr>
              <a:t>iphone4 is a landmark work. The multi-taskin</a:t>
            </a:r>
            <a:r>
              <a:rPr lang="en-US" altLang="zh-CN" sz="2000" b="1" dirty="0" smtClean="0">
                <a:solidFill>
                  <a:schemeClr val="bg1">
                    <a:lumMod val="75000"/>
                  </a:schemeClr>
                </a:solidFill>
                <a:latin typeface="Segoe UI Light" panose="020B0502040204020203" pitchFamily="34" charset="0"/>
              </a:rPr>
              <a:t>g</a:t>
            </a:r>
            <a:r>
              <a:rPr lang="en-US" altLang="zh-CN" sz="2000" b="1" dirty="0" smtClean="0">
                <a:latin typeface="Segoe UI Light" panose="020B0502040204020203" pitchFamily="34" charset="0"/>
              </a:rPr>
              <a:t> </a:t>
            </a:r>
            <a:r>
              <a:rPr lang="en-US" altLang="zh-CN" sz="2000" b="1" dirty="0" smtClean="0">
                <a:solidFill>
                  <a:schemeClr val="bg1">
                    <a:lumMod val="75000"/>
                  </a:schemeClr>
                </a:solidFill>
                <a:latin typeface="Segoe UI Light" panose="020B0502040204020203" pitchFamily="34" charset="0"/>
              </a:rPr>
              <a:t>capabilities</a:t>
            </a:r>
            <a:r>
              <a:rPr lang="zh-CN" altLang="en-US" sz="2000" b="1" dirty="0" smtClean="0">
                <a:latin typeface="Segoe UI Light" panose="020B0502040204020203" pitchFamily="34" charset="0"/>
              </a:rPr>
              <a:t>（多任务）</a:t>
            </a:r>
            <a:r>
              <a:rPr lang="en-US" altLang="zh-CN" sz="2000" b="1" dirty="0" smtClean="0">
                <a:latin typeface="Segoe UI Light" panose="020B0502040204020203" pitchFamily="34" charset="0"/>
              </a:rPr>
              <a:t>was added. Jobs also added the Front </a:t>
            </a:r>
            <a:r>
              <a:rPr lang="en-US" altLang="zh-CN" sz="2000" b="1" dirty="0" smtClean="0">
                <a:solidFill>
                  <a:schemeClr val="bg1">
                    <a:lumMod val="75000"/>
                  </a:schemeClr>
                </a:solidFill>
                <a:latin typeface="Segoe UI Light" panose="020B0502040204020203" pitchFamily="34" charset="0"/>
              </a:rPr>
              <a:t>Camera, Facetime and so on</a:t>
            </a:r>
            <a:r>
              <a:rPr lang="en-US" altLang="zh-CN" sz="2000" b="1" dirty="0" smtClean="0">
                <a:latin typeface="Segoe UI Light" panose="020B0502040204020203" pitchFamily="34" charset="0"/>
              </a:rPr>
              <a:t>. By the way, he let iPhone became the world</a:t>
            </a:r>
            <a:r>
              <a:rPr lang="en-US" altLang="zh-CN" sz="2000" b="1" dirty="0" smtClean="0">
                <a:solidFill>
                  <a:schemeClr val="bg1">
                    <a:lumMod val="75000"/>
                  </a:schemeClr>
                </a:solidFill>
                <a:latin typeface="Segoe UI Light" panose="020B0502040204020203" pitchFamily="34" charset="0"/>
              </a:rPr>
              <a:t> ‘s most famous mobile phone</a:t>
            </a:r>
            <a:r>
              <a:rPr lang="en-US" altLang="zh-CN" sz="2000" b="1" dirty="0" smtClean="0">
                <a:latin typeface="Segoe UI Light" panose="020B0502040204020203" pitchFamily="34" charset="0"/>
              </a:rPr>
              <a:t>.</a:t>
            </a:r>
            <a:endParaRPr lang="zh-CN" altLang="en-US" sz="2000" b="1" dirty="0">
              <a:latin typeface="Segoe UI Light" panose="020B0502040204020203" pitchFamily="34" charset="0"/>
            </a:endParaRPr>
          </a:p>
        </p:txBody>
      </p:sp>
      <p:sp>
        <p:nvSpPr>
          <p:cNvPr id="5" name="椭圆 4">
            <a:hlinkClick r:id="rId4" action="ppaction://hlinksldjump"/>
          </p:cNvPr>
          <p:cNvSpPr/>
          <p:nvPr/>
        </p:nvSpPr>
        <p:spPr>
          <a:xfrm>
            <a:off x="8170940" y="5155987"/>
            <a:ext cx="396044" cy="396044"/>
          </a:xfrm>
          <a:prstGeom prst="ellipse">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6" name="等腰三角形 5">
            <a:hlinkClick r:id="" action="ppaction://hlinkshowjump?jump=previousslide"/>
          </p:cNvPr>
          <p:cNvSpPr/>
          <p:nvPr/>
        </p:nvSpPr>
        <p:spPr>
          <a:xfrm rot="16200000">
            <a:off x="7713039" y="5189070"/>
            <a:ext cx="396044" cy="341417"/>
          </a:xfrm>
          <a:prstGeom prst="triangle">
            <a:avLst>
              <a:gd name="adj" fmla="val 50000"/>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7" name="矩形 6">
            <a:hlinkClick r:id="" action="ppaction://hlinkshowjump?jump=nextslide"/>
          </p:cNvPr>
          <p:cNvSpPr/>
          <p:nvPr/>
        </p:nvSpPr>
        <p:spPr>
          <a:xfrm>
            <a:off x="8676456" y="5144352"/>
            <a:ext cx="396044" cy="396044"/>
          </a:xfrm>
          <a:prstGeom prst="rect">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60739833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img.icpcw.com/Article/2012/09/f4dafb89293de181508f8da3cc6a0e3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1991476"/>
            <a:ext cx="2987824" cy="372482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t>iphone5</a:t>
            </a:r>
            <a:endParaRPr lang="zh-CN" altLang="en-US" dirty="0"/>
          </a:p>
        </p:txBody>
      </p:sp>
      <p:sp>
        <p:nvSpPr>
          <p:cNvPr id="3" name="内容占位符 2"/>
          <p:cNvSpPr>
            <a:spLocks noGrp="1"/>
          </p:cNvSpPr>
          <p:nvPr>
            <p:ph idx="1"/>
          </p:nvPr>
        </p:nvSpPr>
        <p:spPr/>
        <p:txBody>
          <a:bodyPr>
            <a:normAutofit/>
          </a:bodyPr>
          <a:lstStyle/>
          <a:p>
            <a:r>
              <a:rPr lang="en-US" altLang="zh-CN" sz="2000" dirty="0" smtClean="0">
                <a:latin typeface="Segoe UI Light" panose="020B0502040204020203" pitchFamily="34" charset="0"/>
              </a:rPr>
              <a:t>Yes, iPhone5 has finally become longer. The size of the screen has finally increase to 4 inch. So, someone thought that the </a:t>
            </a:r>
            <a:r>
              <a:rPr lang="en-US" altLang="zh-CN" sz="2000" dirty="0" err="1" smtClean="0">
                <a:latin typeface="Segoe UI Light" panose="020B0502040204020203" pitchFamily="34" charset="0"/>
              </a:rPr>
              <a:t>the</a:t>
            </a:r>
            <a:r>
              <a:rPr lang="en-US" altLang="zh-CN" sz="2000" dirty="0" smtClean="0">
                <a:latin typeface="Segoe UI Light" panose="020B0502040204020203" pitchFamily="34" charset="0"/>
              </a:rPr>
              <a:t> iPhone 20 would be that one.</a:t>
            </a:r>
          </a:p>
        </p:txBody>
      </p:sp>
      <p:cxnSp>
        <p:nvCxnSpPr>
          <p:cNvPr id="5" name="直接箭头连接符 4"/>
          <p:cNvCxnSpPr/>
          <p:nvPr/>
        </p:nvCxnSpPr>
        <p:spPr>
          <a:xfrm>
            <a:off x="1907704" y="2153946"/>
            <a:ext cx="4248472" cy="34351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26053" t="27789" r="45000" b="27789"/>
          <a:stretch/>
        </p:blipFill>
        <p:spPr>
          <a:xfrm>
            <a:off x="4788024" y="4625946"/>
            <a:ext cx="953454" cy="914450"/>
          </a:xfrm>
          <a:prstGeom prst="rect">
            <a:avLst/>
          </a:prstGeom>
        </p:spPr>
      </p:pic>
      <p:sp>
        <p:nvSpPr>
          <p:cNvPr id="8" name="椭圆 7">
            <a:hlinkClick r:id="rId5" action="ppaction://hlinksldjump"/>
          </p:cNvPr>
          <p:cNvSpPr/>
          <p:nvPr/>
        </p:nvSpPr>
        <p:spPr>
          <a:xfrm>
            <a:off x="8170940" y="5155987"/>
            <a:ext cx="396044" cy="396044"/>
          </a:xfrm>
          <a:prstGeom prst="ellipse">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9" name="等腰三角形 8">
            <a:hlinkClick r:id="" action="ppaction://hlinkshowjump?jump=previousslide"/>
          </p:cNvPr>
          <p:cNvSpPr/>
          <p:nvPr/>
        </p:nvSpPr>
        <p:spPr>
          <a:xfrm rot="16200000">
            <a:off x="7713039" y="5189070"/>
            <a:ext cx="396044" cy="341417"/>
          </a:xfrm>
          <a:prstGeom prst="triangle">
            <a:avLst>
              <a:gd name="adj" fmla="val 50000"/>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0" name="矩形 9">
            <a:hlinkClick r:id="" action="ppaction://hlinkshowjump?jump=nextslide"/>
          </p:cNvPr>
          <p:cNvSpPr/>
          <p:nvPr/>
        </p:nvSpPr>
        <p:spPr>
          <a:xfrm>
            <a:off x="8676456" y="5144352"/>
            <a:ext cx="396044" cy="396044"/>
          </a:xfrm>
          <a:prstGeom prst="rect">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 name="AutoShape 2" descr="http://pic31.nipic.com/20130722/9885883_221611917000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40625" t="3227" r="40625" b="4773"/>
          <a:stretch/>
        </p:blipFill>
        <p:spPr bwMode="auto">
          <a:xfrm>
            <a:off x="-1968071" y="2497461"/>
            <a:ext cx="6220017" cy="3218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877862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iphone6</a:t>
            </a:r>
            <a:endParaRPr lang="zh-CN" altLang="en-US" dirty="0"/>
          </a:p>
        </p:txBody>
      </p:sp>
      <p:sp>
        <p:nvSpPr>
          <p:cNvPr id="3" name="内容占位符 2"/>
          <p:cNvSpPr>
            <a:spLocks noGrp="1"/>
          </p:cNvSpPr>
          <p:nvPr>
            <p:ph idx="1"/>
          </p:nvPr>
        </p:nvSpPr>
        <p:spPr>
          <a:xfrm>
            <a:off x="457200" y="1333500"/>
            <a:ext cx="5338936" cy="3771636"/>
          </a:xfrm>
        </p:spPr>
        <p:txBody>
          <a:bodyPr>
            <a:normAutofit/>
          </a:bodyPr>
          <a:lstStyle/>
          <a:p>
            <a:r>
              <a:rPr lang="en-US" altLang="zh-CN" sz="1800" dirty="0" smtClean="0">
                <a:latin typeface="Segoe UI Light" panose="020B0502040204020203" pitchFamily="34" charset="0"/>
              </a:rPr>
              <a:t>Bigger </a:t>
            </a:r>
            <a:r>
              <a:rPr lang="en-US" altLang="zh-CN" sz="1800" dirty="0">
                <a:latin typeface="Segoe UI Light" panose="020B0502040204020203" pitchFamily="34" charset="0"/>
              </a:rPr>
              <a:t>A</a:t>
            </a:r>
            <a:r>
              <a:rPr lang="en-US" altLang="zh-CN" sz="1800" dirty="0" smtClean="0">
                <a:latin typeface="Segoe UI Light" panose="020B0502040204020203" pitchFamily="34" charset="0"/>
              </a:rPr>
              <a:t>nd Bigger.</a:t>
            </a:r>
          </a:p>
          <a:p>
            <a:r>
              <a:rPr lang="en-US" altLang="zh-CN" sz="1800" dirty="0" smtClean="0">
                <a:latin typeface="Segoe UI Light" panose="020B0502040204020203" pitchFamily="34" charset="0"/>
              </a:rPr>
              <a:t>The size of the screen increase to 6/6.5 inch. It also has a thinner body (about 6.9mm/7.1mm) This creates a problem–the Protruding camera.</a:t>
            </a:r>
          </a:p>
        </p:txBody>
      </p:sp>
      <p:grpSp>
        <p:nvGrpSpPr>
          <p:cNvPr id="4" name="组合 3"/>
          <p:cNvGrpSpPr/>
          <p:nvPr/>
        </p:nvGrpSpPr>
        <p:grpSpPr>
          <a:xfrm>
            <a:off x="5692437" y="7937"/>
            <a:ext cx="2676525" cy="5448300"/>
            <a:chOff x="6467475" y="252101"/>
            <a:chExt cx="2676525" cy="5448300"/>
          </a:xfrm>
        </p:grpSpPr>
        <p:pic>
          <p:nvPicPr>
            <p:cNvPr id="8194" name="Picture 2" descr="IPhone6 silver frontfa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7475" y="252101"/>
              <a:ext cx="2676525" cy="54483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5731" y="913284"/>
              <a:ext cx="2288219" cy="4139952"/>
            </a:xfrm>
            <a:prstGeom prst="rect">
              <a:avLst/>
            </a:prstGeom>
          </p:spPr>
        </p:pic>
      </p:grpSp>
      <p:sp>
        <p:nvSpPr>
          <p:cNvPr id="7" name="AutoShape 4" descr="http://img0.imgtn.bdimg.com/it/u=3402685262,2864781962&amp;fm=21&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6" descr="http://img0.imgtn.bdimg.com/it/u=3402685262,2864781962&amp;fm=21&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584" y="2569468"/>
            <a:ext cx="3933825" cy="2085975"/>
          </a:xfrm>
          <a:prstGeom prst="rect">
            <a:avLst/>
          </a:prstGeom>
        </p:spPr>
      </p:pic>
      <p:sp>
        <p:nvSpPr>
          <p:cNvPr id="10" name="TextBox 9"/>
          <p:cNvSpPr txBox="1"/>
          <p:nvPr/>
        </p:nvSpPr>
        <p:spPr>
          <a:xfrm>
            <a:off x="1475656" y="4703415"/>
            <a:ext cx="2853705" cy="369332"/>
          </a:xfrm>
          <a:prstGeom prst="rect">
            <a:avLst/>
          </a:prstGeom>
          <a:noFill/>
        </p:spPr>
        <p:txBody>
          <a:bodyPr wrap="square" rtlCol="0">
            <a:spAutoFit/>
          </a:bodyPr>
          <a:lstStyle/>
          <a:p>
            <a:r>
              <a:rPr lang="en-US" altLang="zh-CN" dirty="0">
                <a:latin typeface="Segoe UI Light" panose="020B0502040204020203" pitchFamily="34" charset="0"/>
              </a:rPr>
              <a:t>the Protruding camera</a:t>
            </a:r>
            <a:endParaRPr lang="zh-CN" altLang="en-US" dirty="0"/>
          </a:p>
        </p:txBody>
      </p:sp>
      <p:sp>
        <p:nvSpPr>
          <p:cNvPr id="11" name="椭圆 10">
            <a:hlinkClick r:id="rId6" action="ppaction://hlinksldjump"/>
          </p:cNvPr>
          <p:cNvSpPr/>
          <p:nvPr/>
        </p:nvSpPr>
        <p:spPr>
          <a:xfrm>
            <a:off x="8170940" y="5155987"/>
            <a:ext cx="396044" cy="396044"/>
          </a:xfrm>
          <a:prstGeom prst="ellipse">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2" name="等腰三角形 11">
            <a:hlinkClick r:id="" action="ppaction://hlinkshowjump?jump=previousslide"/>
          </p:cNvPr>
          <p:cNvSpPr/>
          <p:nvPr/>
        </p:nvSpPr>
        <p:spPr>
          <a:xfrm rot="16200000">
            <a:off x="7713039" y="5189070"/>
            <a:ext cx="396044" cy="341417"/>
          </a:xfrm>
          <a:prstGeom prst="triangle">
            <a:avLst>
              <a:gd name="adj" fmla="val 50000"/>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3" name="矩形 12">
            <a:hlinkClick r:id="" action="ppaction://hlinkshowjump?jump=nextslide"/>
          </p:cNvPr>
          <p:cNvSpPr/>
          <p:nvPr/>
        </p:nvSpPr>
        <p:spPr>
          <a:xfrm>
            <a:off x="8676456" y="5144352"/>
            <a:ext cx="396044" cy="396044"/>
          </a:xfrm>
          <a:prstGeom prst="rect">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86304822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407003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12" y="2641476"/>
            <a:ext cx="9144000" cy="3339253"/>
          </a:xfrm>
          <a:prstGeom prst="rect">
            <a:avLst/>
          </a:prstGeom>
        </p:spPr>
      </p:pic>
      <p:sp>
        <p:nvSpPr>
          <p:cNvPr id="6" name="椭圆 5">
            <a:hlinkClick r:id="rId5" action="ppaction://hlinksldjump"/>
          </p:cNvPr>
          <p:cNvSpPr/>
          <p:nvPr/>
        </p:nvSpPr>
        <p:spPr>
          <a:xfrm>
            <a:off x="8170940" y="5155987"/>
            <a:ext cx="396044" cy="396044"/>
          </a:xfrm>
          <a:prstGeom prst="ellipse">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7" name="等腰三角形 6">
            <a:hlinkClick r:id="" action="ppaction://hlinkshowjump?jump=previousslide"/>
          </p:cNvPr>
          <p:cNvSpPr/>
          <p:nvPr/>
        </p:nvSpPr>
        <p:spPr>
          <a:xfrm rot="16200000">
            <a:off x="7713039" y="5189070"/>
            <a:ext cx="396044" cy="341417"/>
          </a:xfrm>
          <a:prstGeom prst="triangle">
            <a:avLst>
              <a:gd name="adj" fmla="val 50000"/>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8" name="矩形 7">
            <a:hlinkClick r:id="" action="ppaction://hlinkshowjump?jump=nextslide"/>
          </p:cNvPr>
          <p:cNvSpPr/>
          <p:nvPr/>
        </p:nvSpPr>
        <p:spPr>
          <a:xfrm>
            <a:off x="8676456" y="5144352"/>
            <a:ext cx="396044" cy="396044"/>
          </a:xfrm>
          <a:prstGeom prst="rect">
            <a:avLst/>
          </a:prstGeom>
          <a:ln w="38100">
            <a:solidFill>
              <a:srgbClr val="4184F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04849383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自定义 1">
      <a:dk1>
        <a:srgbClr val="1E1E1E"/>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1">
    <a:dk1>
      <a:srgbClr val="1E1E1E"/>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自定义 1">
    <a:dk1>
      <a:srgbClr val="1E1E1E"/>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自定义 1">
    <a:dk1>
      <a:srgbClr val="1E1E1E"/>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297</TotalTime>
  <Words>747</Words>
  <Application>Microsoft Office PowerPoint</Application>
  <PresentationFormat>全屏显示(16:10)</PresentationFormat>
  <Paragraphs>71</Paragraphs>
  <Slides>30</Slides>
  <Notes>30</Notes>
  <HiddenSlides>0</HiddenSlides>
  <MMClips>0</MMClips>
  <ScaleCrop>false</ScaleCrop>
  <HeadingPairs>
    <vt:vector size="4" baseType="variant">
      <vt:variant>
        <vt:lpstr>主题</vt:lpstr>
      </vt:variant>
      <vt:variant>
        <vt:i4>1</vt:i4>
      </vt:variant>
      <vt:variant>
        <vt:lpstr>幻灯片标题</vt:lpstr>
      </vt:variant>
      <vt:variant>
        <vt:i4>30</vt:i4>
      </vt:variant>
    </vt:vector>
  </HeadingPairs>
  <TitlesOfParts>
    <vt:vector size="31" baseType="lpstr">
      <vt:lpstr>Office 主题​​</vt:lpstr>
      <vt:lpstr>PRESENTATION</vt:lpstr>
      <vt:lpstr>PowerPoint 演示文稿</vt:lpstr>
      <vt:lpstr>Android or IOS?</vt:lpstr>
      <vt:lpstr>PowerPoint 演示文稿</vt:lpstr>
      <vt:lpstr>PowerPoint 演示文稿</vt:lpstr>
      <vt:lpstr>IPhone 4</vt:lpstr>
      <vt:lpstr>iphone5</vt:lpstr>
      <vt:lpstr>iphone6</vt:lpstr>
      <vt:lpstr>PowerPoint 演示文稿</vt:lpstr>
      <vt:lpstr>PowerPoint 演示文稿</vt:lpstr>
      <vt:lpstr>PowerPoint 演示文稿</vt:lpstr>
      <vt:lpstr>Now Let’s Come to Android</vt:lpstr>
      <vt:lpstr>PowerPoint 演示文稿</vt:lpstr>
      <vt:lpstr>PowerPoint 演示文稿</vt:lpstr>
      <vt:lpstr>PowerPoint 演示文稿</vt:lpstr>
      <vt:lpstr>Android </vt:lpstr>
      <vt:lpstr>PowerPoint 演示文稿</vt:lpstr>
      <vt:lpstr>Nexus 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AND,</vt:lpstr>
      <vt:lpstr>The End</vt:lpstr>
      <vt:lpstr>One More Thing…</vt:lpstr>
      <vt:lpstr>The Real End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PRESENTATION1</dc:title>
  <dc:creator>GHF</dc:creator>
  <cp:lastModifiedBy>GHF</cp:lastModifiedBy>
  <cp:revision>47</cp:revision>
  <dcterms:created xsi:type="dcterms:W3CDTF">2015-09-11T14:27:29Z</dcterms:created>
  <dcterms:modified xsi:type="dcterms:W3CDTF">2015-09-13T04:38:47Z</dcterms:modified>
</cp:coreProperties>
</file>